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997" r:id="rId2"/>
    <p:sldMasterId id="2147484643" r:id="rId3"/>
  </p:sldMasterIdLst>
  <p:notesMasterIdLst>
    <p:notesMasterId r:id="rId19"/>
  </p:notesMasterIdLst>
  <p:handoutMasterIdLst>
    <p:handoutMasterId r:id="rId20"/>
  </p:handoutMasterIdLst>
  <p:sldIdLst>
    <p:sldId id="271" r:id="rId4"/>
    <p:sldId id="257" r:id="rId5"/>
    <p:sldId id="258" r:id="rId6"/>
    <p:sldId id="263" r:id="rId7"/>
    <p:sldId id="264" r:id="rId8"/>
    <p:sldId id="259" r:id="rId9"/>
    <p:sldId id="260" r:id="rId10"/>
    <p:sldId id="261" r:id="rId11"/>
    <p:sldId id="262" r:id="rId12"/>
    <p:sldId id="265" r:id="rId13"/>
    <p:sldId id="267" r:id="rId14"/>
    <p:sldId id="266" r:id="rId15"/>
    <p:sldId id="268" r:id="rId16"/>
    <p:sldId id="269" r:id="rId17"/>
    <p:sldId id="270"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67" d="100"/>
          <a:sy n="67" d="100"/>
        </p:scale>
        <p:origin x="17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ACB81F-E348-B54D-A9BC-52EC0A9ECC9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BEF54BCF-C6EE-704F-A460-A00FBF1E37FE}"/>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25797036-32DD-5649-9D8C-0E8A51B863F8}" type="datetimeFigureOut">
              <a:rPr lang="en-US" altLang="sv-SE"/>
              <a:pPr>
                <a:defRPr/>
              </a:pPr>
              <a:t>1/30/2025</a:t>
            </a:fld>
            <a:endParaRPr lang="en-US" altLang="sv-SE"/>
          </a:p>
        </p:txBody>
      </p:sp>
      <p:sp>
        <p:nvSpPr>
          <p:cNvPr id="4" name="Footer Placeholder 3">
            <a:extLst>
              <a:ext uri="{FF2B5EF4-FFF2-40B4-BE49-F238E27FC236}">
                <a16:creationId xmlns:a16="http://schemas.microsoft.com/office/drawing/2014/main" id="{40459C40-5B60-3C4C-9088-9F5BCD170C6A}"/>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D96E4B96-D01F-3440-BE79-079F73C3A0B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fld id="{A680257F-7B99-584B-9E39-4654302D4FC5}" type="slidenum">
              <a:rPr lang="en-US" altLang="sv-SE"/>
              <a:pPr/>
              <a:t>‹#›</a:t>
            </a:fld>
            <a:endParaRPr lang="en-US" altLang="sv-S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FF9413-6B5D-5747-9565-93708023EF4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itchFamily="34" charset="0"/>
                <a:ea typeface="+mn-ea"/>
                <a:cs typeface="Arial" pitchFamily="34" charset="0"/>
              </a:defRPr>
            </a:lvl1pPr>
          </a:lstStyle>
          <a:p>
            <a:pPr>
              <a:defRPr/>
            </a:pPr>
            <a:endParaRPr lang="en-US"/>
          </a:p>
        </p:txBody>
      </p:sp>
      <p:sp>
        <p:nvSpPr>
          <p:cNvPr id="3" name="Date Placeholder 2">
            <a:extLst>
              <a:ext uri="{FF2B5EF4-FFF2-40B4-BE49-F238E27FC236}">
                <a16:creationId xmlns:a16="http://schemas.microsoft.com/office/drawing/2014/main" id="{69DC61F0-3A7C-8B45-BC85-729BBD740344}"/>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130E171E-182B-A049-AD54-479284ABF13C}" type="datetimeFigureOut">
              <a:rPr lang="en-US" altLang="sv-SE"/>
              <a:pPr>
                <a:defRPr/>
              </a:pPr>
              <a:t>1/30/2025</a:t>
            </a:fld>
            <a:endParaRPr lang="en-US" altLang="sv-SE"/>
          </a:p>
        </p:txBody>
      </p:sp>
      <p:sp>
        <p:nvSpPr>
          <p:cNvPr id="4" name="Slide Image Placeholder 3">
            <a:extLst>
              <a:ext uri="{FF2B5EF4-FFF2-40B4-BE49-F238E27FC236}">
                <a16:creationId xmlns:a16="http://schemas.microsoft.com/office/drawing/2014/main" id="{CAAE5E69-CF8F-BC4A-AE50-5BDF9E17E48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7D7F402-2E88-B946-84C4-5541B5DEDF8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DFDBE03-D528-434B-8EC2-D5365F845F1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itchFamily="34" charset="0"/>
                <a:ea typeface="+mn-ea"/>
                <a:cs typeface="Arial"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F2782720-F091-6944-846D-989C112C60F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fld id="{2E49DBE1-43B2-8D45-BF4B-4DB689E999F3}" type="slidenum">
              <a:rPr lang="en-US" altLang="sv-SE"/>
              <a:pPr/>
              <a:t>‹#›</a:t>
            </a:fld>
            <a:endParaRPr lang="en-US" altLang="sv-SE"/>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03BD0CAA-20D2-933B-B42B-3B46F5334714}"/>
              </a:ext>
            </a:extLst>
          </p:cNvPr>
          <p:cNvSpPr txBox="1">
            <a:spLocks noChangeArrowheads="1"/>
          </p:cNvSpPr>
          <p:nvPr/>
        </p:nvSpPr>
        <p:spPr bwMode="auto">
          <a:xfrm>
            <a:off x="638175" y="1238250"/>
            <a:ext cx="7489825" cy="446088"/>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86486" tIns="43243" rIns="86486" bIns="43243">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sz="2600">
              <a:solidFill>
                <a:srgbClr val="B81414"/>
              </a:solidFill>
              <a:latin typeface="Helvetica" pitchFamily="2" charset="0"/>
              <a:cs typeface="Arial" panose="020B0604020202020204" pitchFamily="34" charset="0"/>
            </a:endParaRPr>
          </a:p>
        </p:txBody>
      </p:sp>
      <p:pic>
        <p:nvPicPr>
          <p:cNvPr id="3" name="Picture 7" descr="FRIB_ppt_top.jpg">
            <a:extLst>
              <a:ext uri="{FF2B5EF4-FFF2-40B4-BE49-F238E27FC236}">
                <a16:creationId xmlns:a16="http://schemas.microsoft.com/office/drawing/2014/main" id="{9746AEF0-BF65-7D38-8DF0-A840CF8282E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FRIB_ppt_top.jpg">
            <a:extLst>
              <a:ext uri="{FF2B5EF4-FFF2-40B4-BE49-F238E27FC236}">
                <a16:creationId xmlns:a16="http://schemas.microsoft.com/office/drawing/2014/main" id="{40607A4F-6D25-D08A-D001-E51F5D7396D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p:cNvSpPr>
            <a:spLocks noGrp="1"/>
          </p:cNvSpPr>
          <p:nvPr>
            <p:ph type="subTitle" idx="1"/>
          </p:nvPr>
        </p:nvSpPr>
        <p:spPr>
          <a:xfrm>
            <a:off x="1524000" y="4071938"/>
            <a:ext cx="6096000" cy="1143000"/>
          </a:xfrm>
        </p:spPr>
        <p:txBody>
          <a:bodyPr/>
          <a:lstStyle>
            <a:lvl1pPr marL="0" indent="0" algn="ctr">
              <a:buNone/>
              <a:defRPr/>
            </a:lvl1pPr>
            <a:lvl2pPr marL="432427" indent="0" algn="ctr">
              <a:buNone/>
              <a:defRPr/>
            </a:lvl2pPr>
            <a:lvl3pPr marL="864854" indent="0" algn="ctr">
              <a:buNone/>
              <a:defRPr/>
            </a:lvl3pPr>
            <a:lvl4pPr marL="1297280" indent="0" algn="ctr">
              <a:buNone/>
              <a:defRPr/>
            </a:lvl4pPr>
            <a:lvl5pPr marL="1729708" indent="0" algn="ctr">
              <a:buNone/>
              <a:defRPr/>
            </a:lvl5pPr>
            <a:lvl6pPr marL="2162134" indent="0" algn="ctr">
              <a:buNone/>
              <a:defRPr/>
            </a:lvl6pPr>
            <a:lvl7pPr marL="2594562" indent="0" algn="ctr">
              <a:buNone/>
              <a:defRPr/>
            </a:lvl7pPr>
            <a:lvl8pPr marL="3026988" indent="0" algn="ctr">
              <a:buNone/>
              <a:defRPr/>
            </a:lvl8pPr>
            <a:lvl9pPr marL="3459415" indent="0" algn="ctr">
              <a:buNone/>
              <a:defRPr/>
            </a:lvl9pPr>
          </a:lstStyle>
          <a:p>
            <a:r>
              <a:rPr lang="en-US"/>
              <a:t>Click to edit Master subtitle style</a:t>
            </a:r>
            <a:endParaRPr lang="en-US" dirty="0"/>
          </a:p>
        </p:txBody>
      </p:sp>
      <p:sp>
        <p:nvSpPr>
          <p:cNvPr id="7" name="Rectangle 2"/>
          <p:cNvSpPr>
            <a:spLocks noGrp="1" noChangeArrowheads="1"/>
          </p:cNvSpPr>
          <p:nvPr>
            <p:ph type="title"/>
          </p:nvPr>
        </p:nvSpPr>
        <p:spPr bwMode="auto">
          <a:xfrm>
            <a:off x="71438" y="3143251"/>
            <a:ext cx="9001124" cy="486668"/>
          </a:xfrm>
          <a:prstGeom prst="rect">
            <a:avLst/>
          </a:prstGeom>
          <a:noFill/>
          <a:ln w="12700">
            <a:noFill/>
            <a:miter lim="800000"/>
            <a:headEnd/>
            <a:tailEnd/>
          </a:ln>
        </p:spPr>
        <p:txBody>
          <a:bodyPr lIns="56086" tIns="22435" rIns="56086" bIns="22435" anchor="ctr"/>
          <a:lstStyle/>
          <a:p>
            <a:pPr lvl="0"/>
            <a:r>
              <a:rPr lang="en-US" dirty="0"/>
              <a:t>Click to edit Master title style</a:t>
            </a:r>
          </a:p>
        </p:txBody>
      </p:sp>
    </p:spTree>
    <p:extLst>
      <p:ext uri="{BB962C8B-B14F-4D97-AF65-F5344CB8AC3E}">
        <p14:creationId xmlns:p14="http://schemas.microsoft.com/office/powerpoint/2010/main" val="1474525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2" name="Picture 6" descr="FRIB_ppt_top.jpg">
            <a:extLst>
              <a:ext uri="{FF2B5EF4-FFF2-40B4-BE49-F238E27FC236}">
                <a16:creationId xmlns:a16="http://schemas.microsoft.com/office/drawing/2014/main" id="{1F8D94A5-6FC4-B604-40D2-E65B493ABF1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7" descr="FRIB_ppt_top.jpg">
            <a:extLst>
              <a:ext uri="{FF2B5EF4-FFF2-40B4-BE49-F238E27FC236}">
                <a16:creationId xmlns:a16="http://schemas.microsoft.com/office/drawing/2014/main" id="{9A519CFC-8837-6323-6C81-3814C726C8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B61EFEFA-A116-EB66-2BE7-5848D4B5DA76}"/>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5E9110D3-3302-4DAF-9ECD-4000C12C57A5}"/>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pic>
        <p:nvPicPr>
          <p:cNvPr id="7" name="Picture 10" descr="MSU Wordmark Green.png">
            <a:extLst>
              <a:ext uri="{FF2B5EF4-FFF2-40B4-BE49-F238E27FC236}">
                <a16:creationId xmlns:a16="http://schemas.microsoft.com/office/drawing/2014/main" id="{F4B6A3B3-3847-9E34-0F3A-CC166840044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8600" y="6324600"/>
            <a:ext cx="18288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76200" y="1067100"/>
            <a:ext cx="8990922" cy="5027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8"/>
          <p:cNvSpPr>
            <a:spLocks noGrp="1"/>
          </p:cNvSpPr>
          <p:nvPr>
            <p:ph type="title"/>
          </p:nvPr>
        </p:nvSpPr>
        <p:spPr>
          <a:xfrm>
            <a:off x="76200" y="0"/>
            <a:ext cx="8991600" cy="1003300"/>
          </a:xfrm>
        </p:spPr>
        <p:txBody>
          <a:bodyPr anchor="ctr"/>
          <a:lstStyle/>
          <a:p>
            <a:r>
              <a:rPr lang="en-US" dirty="0"/>
              <a:t>Click to edit Master title style</a:t>
            </a:r>
          </a:p>
        </p:txBody>
      </p:sp>
      <p:sp>
        <p:nvSpPr>
          <p:cNvPr id="8" name="Footer Placeholder 10">
            <a:extLst>
              <a:ext uri="{FF2B5EF4-FFF2-40B4-BE49-F238E27FC236}">
                <a16:creationId xmlns:a16="http://schemas.microsoft.com/office/drawing/2014/main" id="{5938A906-9D82-CA22-9584-85BF8FEED6FF}"/>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10" name="Slide Number Placeholder 4">
            <a:extLst>
              <a:ext uri="{FF2B5EF4-FFF2-40B4-BE49-F238E27FC236}">
                <a16:creationId xmlns:a16="http://schemas.microsoft.com/office/drawing/2014/main" id="{2D0537C1-B354-CF72-221F-586B09CDBF7F}"/>
              </a:ext>
            </a:extLst>
          </p:cNvPr>
          <p:cNvSpPr>
            <a:spLocks noGrp="1"/>
          </p:cNvSpPr>
          <p:nvPr>
            <p:ph type="sldNum" sz="quarter" idx="11"/>
          </p:nvPr>
        </p:nvSpPr>
        <p:spPr/>
        <p:txBody>
          <a:bodyPr/>
          <a:lstStyle>
            <a:lvl1pPr>
              <a:defRPr/>
            </a:lvl1pPr>
          </a:lstStyle>
          <a:p>
            <a:r>
              <a:rPr lang="en-US" altLang="sv-SE"/>
              <a:t>Slide </a:t>
            </a:r>
            <a:fld id="{3391514F-9235-F046-9EB9-02F10BF22D7F}" type="slidenum">
              <a:rPr lang="en-US" altLang="sv-SE"/>
              <a:pPr/>
              <a:t>‹#›</a:t>
            </a:fld>
            <a:endParaRPr lang="en-US" altLang="sv-SE"/>
          </a:p>
        </p:txBody>
      </p:sp>
      <p:sp>
        <p:nvSpPr>
          <p:cNvPr id="11" name="Date Placeholder 3">
            <a:extLst>
              <a:ext uri="{FF2B5EF4-FFF2-40B4-BE49-F238E27FC236}">
                <a16:creationId xmlns:a16="http://schemas.microsoft.com/office/drawing/2014/main" id="{B8BE142A-37DC-9756-DD1E-E81CE48BCFEF}"/>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180255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Half Vertical">
    <p:spTree>
      <p:nvGrpSpPr>
        <p:cNvPr id="1" name=""/>
        <p:cNvGrpSpPr/>
        <p:nvPr/>
      </p:nvGrpSpPr>
      <p:grpSpPr>
        <a:xfrm>
          <a:off x="0" y="0"/>
          <a:ext cx="0" cy="0"/>
          <a:chOff x="0" y="0"/>
          <a:chExt cx="0" cy="0"/>
        </a:xfrm>
      </p:grpSpPr>
      <p:pic>
        <p:nvPicPr>
          <p:cNvPr id="4" name="Picture 6" descr="FRIB_ppt_top.jpg">
            <a:extLst>
              <a:ext uri="{FF2B5EF4-FFF2-40B4-BE49-F238E27FC236}">
                <a16:creationId xmlns:a16="http://schemas.microsoft.com/office/drawing/2014/main" id="{4FA9F953-3432-269F-BEAE-305C48AFDB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E1B6375C-9D91-38D9-1089-DC52B6B81BF2}"/>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4F9281A3-AA85-A90D-8FDB-5126BD6E204D}"/>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pic>
        <p:nvPicPr>
          <p:cNvPr id="7" name="Picture 9" descr="FRIB_ppt_top.jpg">
            <a:extLst>
              <a:ext uri="{FF2B5EF4-FFF2-40B4-BE49-F238E27FC236}">
                <a16:creationId xmlns:a16="http://schemas.microsoft.com/office/drawing/2014/main" id="{BBDEC3FF-CD5F-36C4-77C7-F7A50CCF36A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MSU Wordmark Green.png">
            <a:extLst>
              <a:ext uri="{FF2B5EF4-FFF2-40B4-BE49-F238E27FC236}">
                <a16:creationId xmlns:a16="http://schemas.microsoft.com/office/drawing/2014/main" id="{0BE38A15-CF17-244E-6EDF-7E8DBCEC225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8600" y="6324600"/>
            <a:ext cx="18288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1" y="0"/>
            <a:ext cx="8991598" cy="1003300"/>
          </a:xfrm>
        </p:spPr>
        <p:txBody>
          <a:bodyPr anchor="ctr"/>
          <a:lstStyle/>
          <a:p>
            <a:r>
              <a:rPr lang="en-US" dirty="0"/>
              <a:t>Click to edit Master title style</a:t>
            </a:r>
          </a:p>
        </p:txBody>
      </p:sp>
      <p:sp>
        <p:nvSpPr>
          <p:cNvPr id="3" name="Content Placeholder 2"/>
          <p:cNvSpPr>
            <a:spLocks noGrp="1"/>
          </p:cNvSpPr>
          <p:nvPr>
            <p:ph idx="1"/>
          </p:nvPr>
        </p:nvSpPr>
        <p:spPr>
          <a:xfrm>
            <a:off x="76201" y="1067100"/>
            <a:ext cx="4423230" cy="5027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0"/>
          </p:nvPr>
        </p:nvSpPr>
        <p:spPr>
          <a:xfrm>
            <a:off x="4644573" y="1071564"/>
            <a:ext cx="4423227" cy="5027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10">
            <a:extLst>
              <a:ext uri="{FF2B5EF4-FFF2-40B4-BE49-F238E27FC236}">
                <a16:creationId xmlns:a16="http://schemas.microsoft.com/office/drawing/2014/main" id="{506BF408-2B97-D6A7-4790-CF884B619816}"/>
              </a:ext>
            </a:extLst>
          </p:cNvPr>
          <p:cNvSpPr>
            <a:spLocks noGrp="1"/>
          </p:cNvSpPr>
          <p:nvPr>
            <p:ph type="ftr" sz="quarter" idx="11"/>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11" name="Slide Number Placeholder 4">
            <a:extLst>
              <a:ext uri="{FF2B5EF4-FFF2-40B4-BE49-F238E27FC236}">
                <a16:creationId xmlns:a16="http://schemas.microsoft.com/office/drawing/2014/main" id="{CFC0B328-11B1-A0E6-3E14-F22159555025}"/>
              </a:ext>
            </a:extLst>
          </p:cNvPr>
          <p:cNvSpPr>
            <a:spLocks noGrp="1"/>
          </p:cNvSpPr>
          <p:nvPr>
            <p:ph type="sldNum" sz="quarter" idx="12"/>
          </p:nvPr>
        </p:nvSpPr>
        <p:spPr/>
        <p:txBody>
          <a:bodyPr/>
          <a:lstStyle>
            <a:lvl1pPr>
              <a:defRPr/>
            </a:lvl1pPr>
          </a:lstStyle>
          <a:p>
            <a:r>
              <a:rPr lang="en-US" altLang="sv-SE"/>
              <a:t>Slide </a:t>
            </a:r>
            <a:fld id="{96B36C40-1DD6-AE47-BE50-5F153484F636}" type="slidenum">
              <a:rPr lang="en-US" altLang="sv-SE"/>
              <a:pPr/>
              <a:t>‹#›</a:t>
            </a:fld>
            <a:endParaRPr lang="en-US" altLang="sv-SE"/>
          </a:p>
        </p:txBody>
      </p:sp>
      <p:sp>
        <p:nvSpPr>
          <p:cNvPr id="12" name="Date Placeholder 3">
            <a:extLst>
              <a:ext uri="{FF2B5EF4-FFF2-40B4-BE49-F238E27FC236}">
                <a16:creationId xmlns:a16="http://schemas.microsoft.com/office/drawing/2014/main" id="{288CFBC9-4DFE-8FD2-DAE1-D929FAB247A4}"/>
              </a:ext>
            </a:extLst>
          </p:cNvPr>
          <p:cNvSpPr>
            <a:spLocks noGrp="1"/>
          </p:cNvSpPr>
          <p:nvPr>
            <p:ph type="dt" sz="half" idx="13"/>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384547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alf Horizontal">
    <p:spTree>
      <p:nvGrpSpPr>
        <p:cNvPr id="1" name=""/>
        <p:cNvGrpSpPr/>
        <p:nvPr/>
      </p:nvGrpSpPr>
      <p:grpSpPr>
        <a:xfrm>
          <a:off x="0" y="0"/>
          <a:ext cx="0" cy="0"/>
          <a:chOff x="0" y="0"/>
          <a:chExt cx="0" cy="0"/>
        </a:xfrm>
      </p:grpSpPr>
      <p:pic>
        <p:nvPicPr>
          <p:cNvPr id="4" name="Picture 6" descr="FRIB_ppt_top.jpg">
            <a:extLst>
              <a:ext uri="{FF2B5EF4-FFF2-40B4-BE49-F238E27FC236}">
                <a16:creationId xmlns:a16="http://schemas.microsoft.com/office/drawing/2014/main" id="{E0D26E98-AC65-D80F-4768-5FA32259D9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579F4016-9F04-8019-6314-D93CCE67FC17}"/>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46073AC2-016A-E98F-F6E5-7B81D7D52BAE}"/>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pic>
        <p:nvPicPr>
          <p:cNvPr id="7" name="Picture 9" descr="FRIB_ppt_top.jpg">
            <a:extLst>
              <a:ext uri="{FF2B5EF4-FFF2-40B4-BE49-F238E27FC236}">
                <a16:creationId xmlns:a16="http://schemas.microsoft.com/office/drawing/2014/main" id="{AC9DFBA4-F7FE-2A86-4B36-282D6ABC5F9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MSU Wordmark Green.png">
            <a:extLst>
              <a:ext uri="{FF2B5EF4-FFF2-40B4-BE49-F238E27FC236}">
                <a16:creationId xmlns:a16="http://schemas.microsoft.com/office/drawing/2014/main" id="{EF65A3FB-72F1-5DB5-8A5E-EFC5C4F7DE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8600" y="6324600"/>
            <a:ext cx="18288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0"/>
            <a:ext cx="8991600" cy="1003300"/>
          </a:xfrm>
        </p:spPr>
        <p:txBody>
          <a:bodyPr anchor="ctr"/>
          <a:lstStyle/>
          <a:p>
            <a:r>
              <a:rPr lang="en-US" dirty="0"/>
              <a:t>Click to edit Master title style</a:t>
            </a:r>
          </a:p>
        </p:txBody>
      </p:sp>
      <p:sp>
        <p:nvSpPr>
          <p:cNvPr id="3" name="Content Placeholder 2"/>
          <p:cNvSpPr>
            <a:spLocks noGrp="1"/>
          </p:cNvSpPr>
          <p:nvPr>
            <p:ph idx="1"/>
          </p:nvPr>
        </p:nvSpPr>
        <p:spPr>
          <a:xfrm>
            <a:off x="76200" y="1067099"/>
            <a:ext cx="8991604" cy="2433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0"/>
          </p:nvPr>
        </p:nvSpPr>
        <p:spPr>
          <a:xfrm>
            <a:off x="76200" y="3581400"/>
            <a:ext cx="8991604" cy="2433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10">
            <a:extLst>
              <a:ext uri="{FF2B5EF4-FFF2-40B4-BE49-F238E27FC236}">
                <a16:creationId xmlns:a16="http://schemas.microsoft.com/office/drawing/2014/main" id="{02112979-72C1-D66D-EA49-F90F872AB418}"/>
              </a:ext>
            </a:extLst>
          </p:cNvPr>
          <p:cNvSpPr>
            <a:spLocks noGrp="1"/>
          </p:cNvSpPr>
          <p:nvPr>
            <p:ph type="ftr" sz="quarter" idx="11"/>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11" name="Slide Number Placeholder 4">
            <a:extLst>
              <a:ext uri="{FF2B5EF4-FFF2-40B4-BE49-F238E27FC236}">
                <a16:creationId xmlns:a16="http://schemas.microsoft.com/office/drawing/2014/main" id="{C3C1030A-A889-0556-73E6-BADD6CB55696}"/>
              </a:ext>
            </a:extLst>
          </p:cNvPr>
          <p:cNvSpPr>
            <a:spLocks noGrp="1"/>
          </p:cNvSpPr>
          <p:nvPr>
            <p:ph type="sldNum" sz="quarter" idx="12"/>
          </p:nvPr>
        </p:nvSpPr>
        <p:spPr/>
        <p:txBody>
          <a:bodyPr/>
          <a:lstStyle>
            <a:lvl1pPr>
              <a:defRPr/>
            </a:lvl1pPr>
          </a:lstStyle>
          <a:p>
            <a:r>
              <a:rPr lang="en-US" altLang="sv-SE"/>
              <a:t>Slide </a:t>
            </a:r>
            <a:fld id="{8759BE81-FF5F-954D-BA26-F90A0406CF4F}" type="slidenum">
              <a:rPr lang="en-US" altLang="sv-SE"/>
              <a:pPr/>
              <a:t>‹#›</a:t>
            </a:fld>
            <a:endParaRPr lang="en-US" altLang="sv-SE"/>
          </a:p>
        </p:txBody>
      </p:sp>
      <p:sp>
        <p:nvSpPr>
          <p:cNvPr id="12" name="Date Placeholder 3">
            <a:extLst>
              <a:ext uri="{FF2B5EF4-FFF2-40B4-BE49-F238E27FC236}">
                <a16:creationId xmlns:a16="http://schemas.microsoft.com/office/drawing/2014/main" id="{7F276CD3-5FED-BCAF-B55B-004BAEB501F9}"/>
              </a:ext>
            </a:extLst>
          </p:cNvPr>
          <p:cNvSpPr>
            <a:spLocks noGrp="1"/>
          </p:cNvSpPr>
          <p:nvPr>
            <p:ph type="dt" sz="half" idx="13"/>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1379047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arters">
    <p:spTree>
      <p:nvGrpSpPr>
        <p:cNvPr id="1" name=""/>
        <p:cNvGrpSpPr/>
        <p:nvPr/>
      </p:nvGrpSpPr>
      <p:grpSpPr>
        <a:xfrm>
          <a:off x="0" y="0"/>
          <a:ext cx="0" cy="0"/>
          <a:chOff x="0" y="0"/>
          <a:chExt cx="0" cy="0"/>
        </a:xfrm>
      </p:grpSpPr>
      <p:pic>
        <p:nvPicPr>
          <p:cNvPr id="4" name="Picture 4" descr="FRIB_ppt_top.jpg">
            <a:extLst>
              <a:ext uri="{FF2B5EF4-FFF2-40B4-BE49-F238E27FC236}">
                <a16:creationId xmlns:a16="http://schemas.microsoft.com/office/drawing/2014/main" id="{D6B68E0E-1EF5-820E-B16C-68E3229B5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8AB18E72-5B11-F1EC-0CA2-CB01DA196B78}"/>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B900AFE0-D055-9279-0E7C-9171A90C3BED}"/>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pic>
        <p:nvPicPr>
          <p:cNvPr id="7" name="Picture 9" descr="FRIB_ppt_top.jpg">
            <a:extLst>
              <a:ext uri="{FF2B5EF4-FFF2-40B4-BE49-F238E27FC236}">
                <a16:creationId xmlns:a16="http://schemas.microsoft.com/office/drawing/2014/main" id="{726791FA-4921-80EF-0FBC-053213C28E2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MSU Wordmark Green.png">
            <a:extLst>
              <a:ext uri="{FF2B5EF4-FFF2-40B4-BE49-F238E27FC236}">
                <a16:creationId xmlns:a16="http://schemas.microsoft.com/office/drawing/2014/main" id="{65B6BCF9-0CD5-5F87-D7BC-9B590643A43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8600" y="6324600"/>
            <a:ext cx="18288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1" y="0"/>
            <a:ext cx="8991598" cy="1003300"/>
          </a:xfrm>
        </p:spPr>
        <p:txBody>
          <a:bodyPr anchor="ctr"/>
          <a:lstStyle/>
          <a:p>
            <a:r>
              <a:rPr lang="en-US" dirty="0"/>
              <a:t>Click to edit Master title style</a:t>
            </a:r>
          </a:p>
        </p:txBody>
      </p:sp>
      <p:sp>
        <p:nvSpPr>
          <p:cNvPr id="3" name="Content Placeholder 2"/>
          <p:cNvSpPr>
            <a:spLocks noGrp="1"/>
          </p:cNvSpPr>
          <p:nvPr>
            <p:ph idx="1"/>
          </p:nvPr>
        </p:nvSpPr>
        <p:spPr>
          <a:xfrm>
            <a:off x="76201" y="1067099"/>
            <a:ext cx="4419600" cy="2433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1"/>
          </p:nvPr>
        </p:nvSpPr>
        <p:spPr>
          <a:xfrm>
            <a:off x="4625525" y="1067099"/>
            <a:ext cx="4442275" cy="2433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2"/>
          </p:nvPr>
        </p:nvSpPr>
        <p:spPr>
          <a:xfrm>
            <a:off x="76201" y="3581400"/>
            <a:ext cx="4419599" cy="2433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3"/>
          </p:nvPr>
        </p:nvSpPr>
        <p:spPr>
          <a:xfrm>
            <a:off x="4625525" y="3581400"/>
            <a:ext cx="4442275" cy="2433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10">
            <a:extLst>
              <a:ext uri="{FF2B5EF4-FFF2-40B4-BE49-F238E27FC236}">
                <a16:creationId xmlns:a16="http://schemas.microsoft.com/office/drawing/2014/main" id="{DF59F1FD-6607-DA5B-986B-C687DEC0B702}"/>
              </a:ext>
            </a:extLst>
          </p:cNvPr>
          <p:cNvSpPr>
            <a:spLocks noGrp="1"/>
          </p:cNvSpPr>
          <p:nvPr>
            <p:ph type="ftr" sz="quarter" idx="14"/>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10" name="Slide Number Placeholder 4">
            <a:extLst>
              <a:ext uri="{FF2B5EF4-FFF2-40B4-BE49-F238E27FC236}">
                <a16:creationId xmlns:a16="http://schemas.microsoft.com/office/drawing/2014/main" id="{72727DDF-4F50-78C2-EB9E-CDDDFF4A30BC}"/>
              </a:ext>
            </a:extLst>
          </p:cNvPr>
          <p:cNvSpPr>
            <a:spLocks noGrp="1"/>
          </p:cNvSpPr>
          <p:nvPr>
            <p:ph type="sldNum" sz="quarter" idx="15"/>
          </p:nvPr>
        </p:nvSpPr>
        <p:spPr/>
        <p:txBody>
          <a:bodyPr/>
          <a:lstStyle>
            <a:lvl1pPr>
              <a:defRPr/>
            </a:lvl1pPr>
          </a:lstStyle>
          <a:p>
            <a:r>
              <a:rPr lang="en-US" altLang="sv-SE"/>
              <a:t>Slide </a:t>
            </a:r>
            <a:fld id="{418AF8A5-380F-B24C-ADAA-627B5E5922A8}" type="slidenum">
              <a:rPr lang="en-US" altLang="sv-SE"/>
              <a:pPr/>
              <a:t>‹#›</a:t>
            </a:fld>
            <a:endParaRPr lang="en-US" altLang="sv-SE"/>
          </a:p>
        </p:txBody>
      </p:sp>
      <p:sp>
        <p:nvSpPr>
          <p:cNvPr id="14" name="Date Placeholder 3">
            <a:extLst>
              <a:ext uri="{FF2B5EF4-FFF2-40B4-BE49-F238E27FC236}">
                <a16:creationId xmlns:a16="http://schemas.microsoft.com/office/drawing/2014/main" id="{B6AA8F34-B4E6-85FC-9467-F8482A903D1E}"/>
              </a:ext>
            </a:extLst>
          </p:cNvPr>
          <p:cNvSpPr>
            <a:spLocks noGrp="1"/>
          </p:cNvSpPr>
          <p:nvPr>
            <p:ph type="dt" sz="half" idx="16"/>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4084561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3" name="Picture 5" descr="FRIB_ppt_top.jpg">
            <a:extLst>
              <a:ext uri="{FF2B5EF4-FFF2-40B4-BE49-F238E27FC236}">
                <a16:creationId xmlns:a16="http://schemas.microsoft.com/office/drawing/2014/main" id="{7A3CCBE4-B36D-ED97-1FBF-27AFC7C89B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5">
            <a:extLst>
              <a:ext uri="{FF2B5EF4-FFF2-40B4-BE49-F238E27FC236}">
                <a16:creationId xmlns:a16="http://schemas.microsoft.com/office/drawing/2014/main" id="{7488FB3E-18FF-7C18-88E9-FF821BA51D9C}"/>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5" name="Rectangle 7">
            <a:extLst>
              <a:ext uri="{FF2B5EF4-FFF2-40B4-BE49-F238E27FC236}">
                <a16:creationId xmlns:a16="http://schemas.microsoft.com/office/drawing/2014/main" id="{A22B0383-01E7-FD82-68C7-613A2AD70F7B}"/>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pic>
        <p:nvPicPr>
          <p:cNvPr id="6" name="Picture 9" descr="FRIB_ppt_top.jpg">
            <a:extLst>
              <a:ext uri="{FF2B5EF4-FFF2-40B4-BE49-F238E27FC236}">
                <a16:creationId xmlns:a16="http://schemas.microsoft.com/office/drawing/2014/main" id="{3D3B34D9-C3CA-CD68-683B-AB6D4AD8300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MSU Wordmark Green.png">
            <a:extLst>
              <a:ext uri="{FF2B5EF4-FFF2-40B4-BE49-F238E27FC236}">
                <a16:creationId xmlns:a16="http://schemas.microsoft.com/office/drawing/2014/main" id="{CF3B9B67-91EF-1117-9AF8-B6AB9699354C}"/>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8600" y="6324600"/>
            <a:ext cx="1828800"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0"/>
            <a:ext cx="8991600" cy="1003300"/>
          </a:xfrm>
        </p:spPr>
        <p:txBody>
          <a:bodyPr anchor="ctr"/>
          <a:lstStyle/>
          <a:p>
            <a:r>
              <a:rPr lang="en-US" dirty="0"/>
              <a:t>Click to edit Master title style</a:t>
            </a:r>
          </a:p>
        </p:txBody>
      </p:sp>
      <p:sp>
        <p:nvSpPr>
          <p:cNvPr id="8" name="Footer Placeholder 10">
            <a:extLst>
              <a:ext uri="{FF2B5EF4-FFF2-40B4-BE49-F238E27FC236}">
                <a16:creationId xmlns:a16="http://schemas.microsoft.com/office/drawing/2014/main" id="{B9F43CCA-1C0A-2E95-241D-4BD32A210676}"/>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9" name="Slide Number Placeholder 4">
            <a:extLst>
              <a:ext uri="{FF2B5EF4-FFF2-40B4-BE49-F238E27FC236}">
                <a16:creationId xmlns:a16="http://schemas.microsoft.com/office/drawing/2014/main" id="{856DE8CA-DD6F-4285-ACB1-9D6C7F2281F0}"/>
              </a:ext>
            </a:extLst>
          </p:cNvPr>
          <p:cNvSpPr>
            <a:spLocks noGrp="1"/>
          </p:cNvSpPr>
          <p:nvPr>
            <p:ph type="sldNum" sz="quarter" idx="11"/>
          </p:nvPr>
        </p:nvSpPr>
        <p:spPr/>
        <p:txBody>
          <a:bodyPr/>
          <a:lstStyle>
            <a:lvl1pPr>
              <a:defRPr/>
            </a:lvl1pPr>
          </a:lstStyle>
          <a:p>
            <a:r>
              <a:rPr lang="en-US" altLang="sv-SE"/>
              <a:t>Slide </a:t>
            </a:r>
            <a:fld id="{A58C184B-8203-424E-8519-AC9642124287}" type="slidenum">
              <a:rPr lang="en-US" altLang="sv-SE"/>
              <a:pPr/>
              <a:t>‹#›</a:t>
            </a:fld>
            <a:endParaRPr lang="en-US" altLang="sv-SE"/>
          </a:p>
        </p:txBody>
      </p:sp>
      <p:sp>
        <p:nvSpPr>
          <p:cNvPr id="10" name="Date Placeholder 3">
            <a:extLst>
              <a:ext uri="{FF2B5EF4-FFF2-40B4-BE49-F238E27FC236}">
                <a16:creationId xmlns:a16="http://schemas.microsoft.com/office/drawing/2014/main" id="{D4D720C8-804A-3656-1161-366F537EA6A3}"/>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211348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 clean bottom">
    <p:spTree>
      <p:nvGrpSpPr>
        <p:cNvPr id="1" name=""/>
        <p:cNvGrpSpPr/>
        <p:nvPr/>
      </p:nvGrpSpPr>
      <p:grpSpPr>
        <a:xfrm>
          <a:off x="0" y="0"/>
          <a:ext cx="0" cy="0"/>
          <a:chOff x="0" y="0"/>
          <a:chExt cx="0" cy="0"/>
        </a:xfrm>
      </p:grpSpPr>
      <p:pic>
        <p:nvPicPr>
          <p:cNvPr id="4" name="Picture 4" descr="FRIB_ppt_top.jpg">
            <a:extLst>
              <a:ext uri="{FF2B5EF4-FFF2-40B4-BE49-F238E27FC236}">
                <a16:creationId xmlns:a16="http://schemas.microsoft.com/office/drawing/2014/main" id="{F4F5C14A-D574-673D-12CA-3D8A41537FA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E62086F2-CCA0-07A7-125F-69395B584677}"/>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1AB9C73C-B271-B18B-9B72-E3FA516B213C}"/>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sp>
        <p:nvSpPr>
          <p:cNvPr id="2" name="Title 1"/>
          <p:cNvSpPr>
            <a:spLocks noGrp="1"/>
          </p:cNvSpPr>
          <p:nvPr>
            <p:ph type="title"/>
          </p:nvPr>
        </p:nvSpPr>
        <p:spPr>
          <a:xfrm>
            <a:off x="76200" y="0"/>
            <a:ext cx="8991600" cy="1003300"/>
          </a:xfrm>
        </p:spPr>
        <p:txBody>
          <a:bodyPr anchor="ctr"/>
          <a:lstStyle/>
          <a:p>
            <a:r>
              <a:rPr lang="en-US" dirty="0"/>
              <a:t>Click to edit Master title style</a:t>
            </a:r>
          </a:p>
        </p:txBody>
      </p:sp>
      <p:sp>
        <p:nvSpPr>
          <p:cNvPr id="3" name="Content Placeholder 2"/>
          <p:cNvSpPr>
            <a:spLocks noGrp="1"/>
          </p:cNvSpPr>
          <p:nvPr>
            <p:ph idx="1"/>
          </p:nvPr>
        </p:nvSpPr>
        <p:spPr>
          <a:xfrm>
            <a:off x="76200" y="1067099"/>
            <a:ext cx="8991604" cy="5009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10">
            <a:extLst>
              <a:ext uri="{FF2B5EF4-FFF2-40B4-BE49-F238E27FC236}">
                <a16:creationId xmlns:a16="http://schemas.microsoft.com/office/drawing/2014/main" id="{32E95033-5CAE-EAC0-90D6-35213C733ACA}"/>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8" name="Slide Number Placeholder 4">
            <a:extLst>
              <a:ext uri="{FF2B5EF4-FFF2-40B4-BE49-F238E27FC236}">
                <a16:creationId xmlns:a16="http://schemas.microsoft.com/office/drawing/2014/main" id="{1927F099-CDAA-64CB-8B04-4264C243008C}"/>
              </a:ext>
            </a:extLst>
          </p:cNvPr>
          <p:cNvSpPr>
            <a:spLocks noGrp="1"/>
          </p:cNvSpPr>
          <p:nvPr>
            <p:ph type="sldNum" sz="quarter" idx="11"/>
          </p:nvPr>
        </p:nvSpPr>
        <p:spPr/>
        <p:txBody>
          <a:bodyPr/>
          <a:lstStyle>
            <a:lvl1pPr>
              <a:defRPr/>
            </a:lvl1pPr>
          </a:lstStyle>
          <a:p>
            <a:r>
              <a:rPr lang="en-US" altLang="sv-SE"/>
              <a:t>Slide </a:t>
            </a:r>
            <a:fld id="{944E9C82-1E3F-9449-94F6-15F37A43EE39}" type="slidenum">
              <a:rPr lang="en-US" altLang="sv-SE"/>
              <a:pPr/>
              <a:t>‹#›</a:t>
            </a:fld>
            <a:endParaRPr lang="en-US" altLang="sv-SE"/>
          </a:p>
        </p:txBody>
      </p:sp>
      <p:sp>
        <p:nvSpPr>
          <p:cNvPr id="9" name="Date Placeholder 3">
            <a:extLst>
              <a:ext uri="{FF2B5EF4-FFF2-40B4-BE49-F238E27FC236}">
                <a16:creationId xmlns:a16="http://schemas.microsoft.com/office/drawing/2014/main" id="{827958C3-C31E-A17A-A06D-6753462BBBE3}"/>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180386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19A94B76-2AE7-1AED-ABB7-87CB97C25463}"/>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3" name="Rectangle 2">
            <a:extLst>
              <a:ext uri="{FF2B5EF4-FFF2-40B4-BE49-F238E27FC236}">
                <a16:creationId xmlns:a16="http://schemas.microsoft.com/office/drawing/2014/main" id="{6063BFA7-A78A-5CBB-25DA-6044BF62F7C6}"/>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sp>
        <p:nvSpPr>
          <p:cNvPr id="4" name="Footer Placeholder 10">
            <a:extLst>
              <a:ext uri="{FF2B5EF4-FFF2-40B4-BE49-F238E27FC236}">
                <a16:creationId xmlns:a16="http://schemas.microsoft.com/office/drawing/2014/main" id="{A0C28300-28A9-1DE3-6153-12F351C28FBD}"/>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5" name="Slide Number Placeholder 4">
            <a:extLst>
              <a:ext uri="{FF2B5EF4-FFF2-40B4-BE49-F238E27FC236}">
                <a16:creationId xmlns:a16="http://schemas.microsoft.com/office/drawing/2014/main" id="{4C74A3BD-857E-7CCC-8D43-C3CA1573C281}"/>
              </a:ext>
            </a:extLst>
          </p:cNvPr>
          <p:cNvSpPr>
            <a:spLocks noGrp="1"/>
          </p:cNvSpPr>
          <p:nvPr>
            <p:ph type="sldNum" sz="quarter" idx="11"/>
          </p:nvPr>
        </p:nvSpPr>
        <p:spPr/>
        <p:txBody>
          <a:bodyPr/>
          <a:lstStyle>
            <a:lvl1pPr>
              <a:defRPr/>
            </a:lvl1pPr>
          </a:lstStyle>
          <a:p>
            <a:r>
              <a:rPr lang="en-US" altLang="sv-SE"/>
              <a:t>Slide </a:t>
            </a:r>
            <a:fld id="{E428DE96-D375-444D-A165-FCD3BB752EA9}" type="slidenum">
              <a:rPr lang="en-US" altLang="sv-SE"/>
              <a:pPr/>
              <a:t>‹#›</a:t>
            </a:fld>
            <a:endParaRPr lang="en-US" altLang="sv-SE"/>
          </a:p>
        </p:txBody>
      </p:sp>
      <p:sp>
        <p:nvSpPr>
          <p:cNvPr id="6" name="Date Placeholder 3">
            <a:extLst>
              <a:ext uri="{FF2B5EF4-FFF2-40B4-BE49-F238E27FC236}">
                <a16:creationId xmlns:a16="http://schemas.microsoft.com/office/drawing/2014/main" id="{04D35E50-B84C-4806-C752-DD30B1D78913}"/>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574783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31B06D9-D007-82E4-2731-97EE952330D2}"/>
              </a:ext>
            </a:extLst>
          </p:cNvPr>
          <p:cNvSpPr>
            <a:spLocks noGrp="1"/>
          </p:cNvSpPr>
          <p:nvPr>
            <p:ph type="dt" sz="half" idx="10"/>
          </p:nvPr>
        </p:nvSpPr>
        <p:spPr/>
        <p:txBody>
          <a:bodyPr/>
          <a:lstStyle>
            <a:lvl1pPr>
              <a:defRPr/>
            </a:lvl1pPr>
          </a:lstStyle>
          <a:p>
            <a:pPr>
              <a:defRPr/>
            </a:pPr>
            <a:r>
              <a:rPr lang="sv-SE"/>
              <a:t>Winter 2025</a:t>
            </a:r>
            <a:endParaRPr/>
          </a:p>
        </p:txBody>
      </p:sp>
      <p:sp>
        <p:nvSpPr>
          <p:cNvPr id="5" name="Footer Placeholder 4">
            <a:extLst>
              <a:ext uri="{FF2B5EF4-FFF2-40B4-BE49-F238E27FC236}">
                <a16:creationId xmlns:a16="http://schemas.microsoft.com/office/drawing/2014/main" id="{32B6A74E-5502-7A4F-CFCD-E0B5DA23D2FE}"/>
              </a:ext>
            </a:extLst>
          </p:cNvPr>
          <p:cNvSpPr>
            <a:spLocks noGrp="1"/>
          </p:cNvSpPr>
          <p:nvPr>
            <p:ph type="ftr" sz="quarter" idx="11"/>
          </p:nvPr>
        </p:nvSpPr>
        <p:spPr/>
        <p:txBody>
          <a:bodyPr/>
          <a:lstStyle>
            <a:lvl1pPr>
              <a:defRPr/>
            </a:lvl1pPr>
          </a:lstStyle>
          <a:p>
            <a:pPr>
              <a:defRPr/>
            </a:pPr>
            <a:r>
              <a:rPr lang="en-US"/>
              <a:t>USPAS | Cooling Below 1 K - J. G. Weisend II</a:t>
            </a:r>
          </a:p>
        </p:txBody>
      </p:sp>
      <p:sp>
        <p:nvSpPr>
          <p:cNvPr id="6" name="Slide Number Placeholder 5">
            <a:extLst>
              <a:ext uri="{FF2B5EF4-FFF2-40B4-BE49-F238E27FC236}">
                <a16:creationId xmlns:a16="http://schemas.microsoft.com/office/drawing/2014/main" id="{1AF7DCC5-1FDC-A922-1B5F-27C08F60BB7F}"/>
              </a:ext>
            </a:extLst>
          </p:cNvPr>
          <p:cNvSpPr>
            <a:spLocks noGrp="1"/>
          </p:cNvSpPr>
          <p:nvPr>
            <p:ph type="sldNum" sz="quarter" idx="12"/>
          </p:nvPr>
        </p:nvSpPr>
        <p:spPr/>
        <p:txBody>
          <a:bodyPr/>
          <a:lstStyle>
            <a:lvl1pPr>
              <a:defRPr/>
            </a:lvl1pPr>
          </a:lstStyle>
          <a:p>
            <a:fld id="{A51068C6-086D-984F-9DB3-7D0CFB97942A}" type="slidenum">
              <a:rPr lang="en-US" altLang="sv-SE"/>
              <a:pPr/>
              <a:t>‹#›</a:t>
            </a:fld>
            <a:endParaRPr lang="en-US" altLang="sv-SE"/>
          </a:p>
        </p:txBody>
      </p:sp>
    </p:spTree>
    <p:extLst>
      <p:ext uri="{BB962C8B-B14F-4D97-AF65-F5344CB8AC3E}">
        <p14:creationId xmlns:p14="http://schemas.microsoft.com/office/powerpoint/2010/main" val="5696476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pic>
        <p:nvPicPr>
          <p:cNvPr id="4" name="Bildobjekt 7" descr="ESS-vit-logga.png">
            <a:extLst>
              <a:ext uri="{FF2B5EF4-FFF2-40B4-BE49-F238E27FC236}">
                <a16:creationId xmlns:a16="http://schemas.microsoft.com/office/drawing/2014/main" id="{C4190F49-B8E2-5A0C-831C-9B49C216DE4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08850" y="260350"/>
            <a:ext cx="165576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5" name="Date Placeholder 3">
            <a:extLst>
              <a:ext uri="{FF2B5EF4-FFF2-40B4-BE49-F238E27FC236}">
                <a16:creationId xmlns:a16="http://schemas.microsoft.com/office/drawing/2014/main" id="{7DE1EE8A-1D74-FAC0-DE6B-2D619FB5BB3A}"/>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Winter 2025</a:t>
            </a:r>
            <a:endParaRPr lang="sv-SE" dirty="0"/>
          </a:p>
        </p:txBody>
      </p:sp>
      <p:sp>
        <p:nvSpPr>
          <p:cNvPr id="6" name="Footer Placeholder 4">
            <a:extLst>
              <a:ext uri="{FF2B5EF4-FFF2-40B4-BE49-F238E27FC236}">
                <a16:creationId xmlns:a16="http://schemas.microsoft.com/office/drawing/2014/main" id="{6AADCE7B-8A31-2C83-646A-48770E633E8C}"/>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USPAS | Cooling Below 1 K - J. G. Weisend II</a:t>
            </a:r>
            <a:endParaRPr lang="sv-SE" dirty="0"/>
          </a:p>
        </p:txBody>
      </p:sp>
      <p:sp>
        <p:nvSpPr>
          <p:cNvPr id="7" name="Slide Number Placeholder 5">
            <a:extLst>
              <a:ext uri="{FF2B5EF4-FFF2-40B4-BE49-F238E27FC236}">
                <a16:creationId xmlns:a16="http://schemas.microsoft.com/office/drawing/2014/main" id="{6E3EC981-9E08-BBF6-521F-92A62F79E4DE}"/>
              </a:ext>
            </a:extLst>
          </p:cNvPr>
          <p:cNvSpPr>
            <a:spLocks noGrp="1"/>
          </p:cNvSpPr>
          <p:nvPr>
            <p:ph type="sldNum" sz="quarter" idx="12"/>
          </p:nvPr>
        </p:nvSpPr>
        <p:spPr/>
        <p:txBody>
          <a:bodyPr/>
          <a:lstStyle>
            <a:lvl1pPr>
              <a:defRPr/>
            </a:lvl1pPr>
          </a:lstStyle>
          <a:p>
            <a:fld id="{E6DF0501-58D3-6F42-8F80-7C6CFF0D3CCB}" type="slidenum">
              <a:rPr lang="sv-SE" altLang="sv-SE"/>
              <a:pPr/>
              <a:t>‹#›</a:t>
            </a:fld>
            <a:endParaRPr lang="sv-SE" altLang="sv-SE"/>
          </a:p>
        </p:txBody>
      </p:sp>
    </p:spTree>
    <p:extLst>
      <p:ext uri="{BB962C8B-B14F-4D97-AF65-F5344CB8AC3E}">
        <p14:creationId xmlns:p14="http://schemas.microsoft.com/office/powerpoint/2010/main" val="3075496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ktangel 6">
            <a:extLst>
              <a:ext uri="{FF2B5EF4-FFF2-40B4-BE49-F238E27FC236}">
                <a16:creationId xmlns:a16="http://schemas.microsoft.com/office/drawing/2014/main" id="{FA4B8451-A5CB-F0E8-DF51-E1F375B91B8E}"/>
              </a:ext>
            </a:extLst>
          </p:cNvPr>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sv-SE" dirty="0">
              <a:solidFill>
                <a:srgbClr val="0094CA"/>
              </a:solidFill>
            </a:endParaRPr>
          </a:p>
        </p:txBody>
      </p:sp>
      <p:pic>
        <p:nvPicPr>
          <p:cNvPr id="5" name="Bildobjekt 5" descr="ESS-vit-logga.png">
            <a:extLst>
              <a:ext uri="{FF2B5EF4-FFF2-40B4-BE49-F238E27FC236}">
                <a16:creationId xmlns:a16="http://schemas.microsoft.com/office/drawing/2014/main" id="{919CDBE2-C055-A0C8-7F4C-1C289945ED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94600" y="319088"/>
            <a:ext cx="137001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96AF41D4-D0A4-FC43-A550-A6F420581EA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3" y="274638"/>
            <a:ext cx="9652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3">
            <a:extLst>
              <a:ext uri="{FF2B5EF4-FFF2-40B4-BE49-F238E27FC236}">
                <a16:creationId xmlns:a16="http://schemas.microsoft.com/office/drawing/2014/main" id="{274792E7-9500-BF3E-1707-708BA144F125}"/>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Winter 2025</a:t>
            </a:r>
            <a:endParaRPr lang="sv-SE" dirty="0"/>
          </a:p>
        </p:txBody>
      </p:sp>
      <p:sp>
        <p:nvSpPr>
          <p:cNvPr id="8" name="Footer Placeholder 4">
            <a:extLst>
              <a:ext uri="{FF2B5EF4-FFF2-40B4-BE49-F238E27FC236}">
                <a16:creationId xmlns:a16="http://schemas.microsoft.com/office/drawing/2014/main" id="{5E8529B8-5914-90C5-35AB-6D090DF4CF08}"/>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USPAS | Cooling Below 1 K - J. G. Weisend II</a:t>
            </a:r>
            <a:endParaRPr lang="sv-SE" dirty="0"/>
          </a:p>
        </p:txBody>
      </p:sp>
      <p:sp>
        <p:nvSpPr>
          <p:cNvPr id="9" name="Slide Number Placeholder 5">
            <a:extLst>
              <a:ext uri="{FF2B5EF4-FFF2-40B4-BE49-F238E27FC236}">
                <a16:creationId xmlns:a16="http://schemas.microsoft.com/office/drawing/2014/main" id="{9A86B20E-3FBF-F679-50BA-AD9FE8B283A4}"/>
              </a:ext>
            </a:extLst>
          </p:cNvPr>
          <p:cNvSpPr>
            <a:spLocks noGrp="1"/>
          </p:cNvSpPr>
          <p:nvPr>
            <p:ph type="sldNum" sz="quarter" idx="12"/>
          </p:nvPr>
        </p:nvSpPr>
        <p:spPr/>
        <p:txBody>
          <a:bodyPr/>
          <a:lstStyle>
            <a:lvl1pPr>
              <a:defRPr/>
            </a:lvl1pPr>
          </a:lstStyle>
          <a:p>
            <a:fld id="{F1FED83B-9E52-BE4A-936E-D4969E049B0A}" type="slidenum">
              <a:rPr lang="sv-SE" altLang="sv-SE"/>
              <a:pPr/>
              <a:t>‹#›</a:t>
            </a:fld>
            <a:endParaRPr lang="sv-SE" altLang="sv-SE"/>
          </a:p>
        </p:txBody>
      </p:sp>
    </p:spTree>
    <p:extLst>
      <p:ext uri="{BB962C8B-B14F-4D97-AF65-F5344CB8AC3E}">
        <p14:creationId xmlns:p14="http://schemas.microsoft.com/office/powerpoint/2010/main" val="2893245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2" name="Picture 6" descr="FRIB_ppt_top.jpg">
            <a:extLst>
              <a:ext uri="{FF2B5EF4-FFF2-40B4-BE49-F238E27FC236}">
                <a16:creationId xmlns:a16="http://schemas.microsoft.com/office/drawing/2014/main" id="{4CCF1698-B04D-99C0-C259-DAD9A1480CC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7" descr="FRIB_ppt_top.jpg">
            <a:extLst>
              <a:ext uri="{FF2B5EF4-FFF2-40B4-BE49-F238E27FC236}">
                <a16:creationId xmlns:a16="http://schemas.microsoft.com/office/drawing/2014/main" id="{5BC517E1-03BC-6AB8-2C82-7AA260DD88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BDC4A36E-407E-19B3-2A75-56553B1BF756}"/>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54762A82-90F0-E9AE-6255-75493E25BFF2}"/>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sp>
        <p:nvSpPr>
          <p:cNvPr id="3" name="Content Placeholder 2"/>
          <p:cNvSpPr>
            <a:spLocks noGrp="1"/>
          </p:cNvSpPr>
          <p:nvPr>
            <p:ph idx="1"/>
          </p:nvPr>
        </p:nvSpPr>
        <p:spPr>
          <a:xfrm>
            <a:off x="76200" y="1067100"/>
            <a:ext cx="8990922" cy="5027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8"/>
          <p:cNvSpPr>
            <a:spLocks noGrp="1"/>
          </p:cNvSpPr>
          <p:nvPr>
            <p:ph type="title"/>
          </p:nvPr>
        </p:nvSpPr>
        <p:spPr>
          <a:xfrm>
            <a:off x="76200" y="0"/>
            <a:ext cx="8991600" cy="1003300"/>
          </a:xfrm>
        </p:spPr>
        <p:txBody>
          <a:bodyPr anchor="ctr"/>
          <a:lstStyle/>
          <a:p>
            <a:r>
              <a:rPr lang="en-US" dirty="0"/>
              <a:t>Click to edit Master title style</a:t>
            </a:r>
          </a:p>
        </p:txBody>
      </p:sp>
      <p:sp>
        <p:nvSpPr>
          <p:cNvPr id="7" name="Footer Placeholder 10">
            <a:extLst>
              <a:ext uri="{FF2B5EF4-FFF2-40B4-BE49-F238E27FC236}">
                <a16:creationId xmlns:a16="http://schemas.microsoft.com/office/drawing/2014/main" id="{14D854AF-FD82-8A87-3337-F9B7C67D0E08}"/>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8" name="Slide Number Placeholder 4">
            <a:extLst>
              <a:ext uri="{FF2B5EF4-FFF2-40B4-BE49-F238E27FC236}">
                <a16:creationId xmlns:a16="http://schemas.microsoft.com/office/drawing/2014/main" id="{7114B979-CE14-3B98-9D74-A7B22104CECE}"/>
              </a:ext>
            </a:extLst>
          </p:cNvPr>
          <p:cNvSpPr>
            <a:spLocks noGrp="1"/>
          </p:cNvSpPr>
          <p:nvPr>
            <p:ph type="sldNum" sz="quarter" idx="11"/>
          </p:nvPr>
        </p:nvSpPr>
        <p:spPr/>
        <p:txBody>
          <a:bodyPr/>
          <a:lstStyle>
            <a:lvl1pPr>
              <a:defRPr/>
            </a:lvl1pPr>
          </a:lstStyle>
          <a:p>
            <a:r>
              <a:rPr lang="en-US" altLang="sv-SE"/>
              <a:t>Slide </a:t>
            </a:r>
            <a:fld id="{CCA5C715-1A39-5B4E-AB6B-CED882558FBD}" type="slidenum">
              <a:rPr lang="en-US" altLang="sv-SE"/>
              <a:pPr/>
              <a:t>‹#›</a:t>
            </a:fld>
            <a:endParaRPr lang="en-US" altLang="sv-SE"/>
          </a:p>
        </p:txBody>
      </p:sp>
      <p:sp>
        <p:nvSpPr>
          <p:cNvPr id="10" name="Date Placeholder 3">
            <a:extLst>
              <a:ext uri="{FF2B5EF4-FFF2-40B4-BE49-F238E27FC236}">
                <a16:creationId xmlns:a16="http://schemas.microsoft.com/office/drawing/2014/main" id="{0DB7A689-8681-C1B3-0C24-4567FEEFDA26}"/>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18303648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ktangel 6">
            <a:extLst>
              <a:ext uri="{FF2B5EF4-FFF2-40B4-BE49-F238E27FC236}">
                <a16:creationId xmlns:a16="http://schemas.microsoft.com/office/drawing/2014/main" id="{B8672E0C-7A92-6B7A-6FCC-5871F1CA1457}"/>
              </a:ext>
            </a:extLst>
          </p:cNvPr>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sv-SE" dirty="0">
              <a:solidFill>
                <a:srgbClr val="0094CA"/>
              </a:solidFill>
            </a:endParaRPr>
          </a:p>
        </p:txBody>
      </p:sp>
      <p:pic>
        <p:nvPicPr>
          <p:cNvPr id="6" name="Bildobjekt 7" descr="ESS-vit-logga.png">
            <a:extLst>
              <a:ext uri="{FF2B5EF4-FFF2-40B4-BE49-F238E27FC236}">
                <a16:creationId xmlns:a16="http://schemas.microsoft.com/office/drawing/2014/main" id="{497B77F3-06F7-7A63-9F2A-9F49D35BF5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04125" y="260350"/>
            <a:ext cx="1360488"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a:extLst>
              <a:ext uri="{FF2B5EF4-FFF2-40B4-BE49-F238E27FC236}">
                <a16:creationId xmlns:a16="http://schemas.microsoft.com/office/drawing/2014/main" id="{4C61E911-2608-CB80-A14E-80EA64A3B0F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3" y="274638"/>
            <a:ext cx="9652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Date Placeholder 4">
            <a:extLst>
              <a:ext uri="{FF2B5EF4-FFF2-40B4-BE49-F238E27FC236}">
                <a16:creationId xmlns:a16="http://schemas.microsoft.com/office/drawing/2014/main" id="{865AB02D-2983-F5BD-AF5C-687A263AB644}"/>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Winter 2025</a:t>
            </a:r>
            <a:endParaRPr lang="sv-SE" dirty="0"/>
          </a:p>
        </p:txBody>
      </p:sp>
      <p:sp>
        <p:nvSpPr>
          <p:cNvPr id="9" name="Footer Placeholder 5">
            <a:extLst>
              <a:ext uri="{FF2B5EF4-FFF2-40B4-BE49-F238E27FC236}">
                <a16:creationId xmlns:a16="http://schemas.microsoft.com/office/drawing/2014/main" id="{333F2BDF-C499-5ECB-306A-0ABFD892B716}"/>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USPAS | Cooling Below 1 K - J. G. Weisend II</a:t>
            </a:r>
            <a:endParaRPr lang="sv-SE" dirty="0"/>
          </a:p>
        </p:txBody>
      </p:sp>
      <p:sp>
        <p:nvSpPr>
          <p:cNvPr id="10" name="Slide Number Placeholder 6">
            <a:extLst>
              <a:ext uri="{FF2B5EF4-FFF2-40B4-BE49-F238E27FC236}">
                <a16:creationId xmlns:a16="http://schemas.microsoft.com/office/drawing/2014/main" id="{7F44D7DD-1721-5F9D-27A5-7FB72D7D7DA6}"/>
              </a:ext>
            </a:extLst>
          </p:cNvPr>
          <p:cNvSpPr>
            <a:spLocks noGrp="1"/>
          </p:cNvSpPr>
          <p:nvPr>
            <p:ph type="sldNum" sz="quarter" idx="12"/>
          </p:nvPr>
        </p:nvSpPr>
        <p:spPr/>
        <p:txBody>
          <a:bodyPr/>
          <a:lstStyle>
            <a:lvl1pPr>
              <a:defRPr/>
            </a:lvl1pPr>
          </a:lstStyle>
          <a:p>
            <a:fld id="{3AC25007-7058-7244-92DF-60D1DEDCE90D}" type="slidenum">
              <a:rPr lang="sv-SE" altLang="sv-SE"/>
              <a:pPr/>
              <a:t>‹#›</a:t>
            </a:fld>
            <a:endParaRPr lang="sv-SE" altLang="sv-SE"/>
          </a:p>
        </p:txBody>
      </p:sp>
    </p:spTree>
    <p:extLst>
      <p:ext uri="{BB962C8B-B14F-4D97-AF65-F5344CB8AC3E}">
        <p14:creationId xmlns:p14="http://schemas.microsoft.com/office/powerpoint/2010/main" val="252212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ECD21052-954E-A534-20E6-E2C58B447B72}"/>
              </a:ext>
            </a:extLst>
          </p:cNvPr>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sv-SE" dirty="0">
              <a:solidFill>
                <a:srgbClr val="0094CA"/>
              </a:solidFill>
            </a:endParaRPr>
          </a:p>
        </p:txBody>
      </p:sp>
      <p:pic>
        <p:nvPicPr>
          <p:cNvPr id="8" name="Picture 7">
            <a:extLst>
              <a:ext uri="{FF2B5EF4-FFF2-40B4-BE49-F238E27FC236}">
                <a16:creationId xmlns:a16="http://schemas.microsoft.com/office/drawing/2014/main" id="{1B116A28-E2A8-837E-3B1B-E3539E09208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3" y="274638"/>
            <a:ext cx="9652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9" name="Date Placeholder 6">
            <a:extLst>
              <a:ext uri="{FF2B5EF4-FFF2-40B4-BE49-F238E27FC236}">
                <a16:creationId xmlns:a16="http://schemas.microsoft.com/office/drawing/2014/main" id="{4F86319E-E6E7-627E-E79A-BCBDBAD24F7C}"/>
              </a:ext>
            </a:extLst>
          </p:cNvPr>
          <p:cNvSpPr>
            <a:spLocks noGrp="1"/>
          </p:cNvSpPr>
          <p:nvPr>
            <p:ph type="dt" sz="half" idx="10"/>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Winter 2025</a:t>
            </a:r>
            <a:endParaRPr lang="sv-SE" dirty="0"/>
          </a:p>
        </p:txBody>
      </p:sp>
      <p:sp>
        <p:nvSpPr>
          <p:cNvPr id="10" name="Footer Placeholder 7">
            <a:extLst>
              <a:ext uri="{FF2B5EF4-FFF2-40B4-BE49-F238E27FC236}">
                <a16:creationId xmlns:a16="http://schemas.microsoft.com/office/drawing/2014/main" id="{74988BF1-FCCB-3CD2-FBA4-5C37A4B03618}"/>
              </a:ext>
            </a:extLst>
          </p:cNvPr>
          <p:cNvSpPr>
            <a:spLocks noGrp="1"/>
          </p:cNvSpPr>
          <p:nvPr>
            <p:ph type="ftr" sz="quarter" idx="11"/>
          </p:nvPr>
        </p:nvSpPr>
        <p:spPr/>
        <p:txBody>
          <a:bodyPr/>
          <a:lstStyle>
            <a:lvl1pPr fontAlgn="base">
              <a:spcBef>
                <a:spcPct val="0"/>
              </a:spcBef>
              <a:spcAft>
                <a:spcPct val="0"/>
              </a:spcAft>
              <a:defRPr>
                <a:ea typeface="ＭＳ Ｐゴシック" charset="0"/>
                <a:cs typeface="ＭＳ Ｐゴシック" charset="0"/>
              </a:defRPr>
            </a:lvl1pPr>
          </a:lstStyle>
          <a:p>
            <a:pPr>
              <a:defRPr/>
            </a:pPr>
            <a:r>
              <a:rPr lang="sv-SE"/>
              <a:t>USPAS | Cooling Below 1 K - J. G. Weisend II</a:t>
            </a:r>
            <a:endParaRPr lang="sv-SE" dirty="0"/>
          </a:p>
        </p:txBody>
      </p:sp>
      <p:sp>
        <p:nvSpPr>
          <p:cNvPr id="11" name="Slide Number Placeholder 8">
            <a:extLst>
              <a:ext uri="{FF2B5EF4-FFF2-40B4-BE49-F238E27FC236}">
                <a16:creationId xmlns:a16="http://schemas.microsoft.com/office/drawing/2014/main" id="{F9FD395B-E300-830D-13C8-EA30B3AAE50D}"/>
              </a:ext>
            </a:extLst>
          </p:cNvPr>
          <p:cNvSpPr>
            <a:spLocks noGrp="1"/>
          </p:cNvSpPr>
          <p:nvPr>
            <p:ph type="sldNum" sz="quarter" idx="12"/>
          </p:nvPr>
        </p:nvSpPr>
        <p:spPr/>
        <p:txBody>
          <a:bodyPr/>
          <a:lstStyle>
            <a:lvl1pPr>
              <a:defRPr/>
            </a:lvl1pPr>
          </a:lstStyle>
          <a:p>
            <a:fld id="{E1892A62-6DD4-174D-92CB-4DB96BC3DE82}" type="slidenum">
              <a:rPr lang="sv-SE" altLang="sv-SE"/>
              <a:pPr/>
              <a:t>‹#›</a:t>
            </a:fld>
            <a:endParaRPr lang="sv-SE" altLang="sv-SE"/>
          </a:p>
        </p:txBody>
      </p:sp>
    </p:spTree>
    <p:extLst>
      <p:ext uri="{BB962C8B-B14F-4D97-AF65-F5344CB8AC3E}">
        <p14:creationId xmlns:p14="http://schemas.microsoft.com/office/powerpoint/2010/main" val="30189486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Rektangel 6">
            <a:extLst>
              <a:ext uri="{FF2B5EF4-FFF2-40B4-BE49-F238E27FC236}">
                <a16:creationId xmlns:a16="http://schemas.microsoft.com/office/drawing/2014/main" id="{ED6D23F5-2EA3-71FA-41EE-F675FC224E38}"/>
              </a:ext>
            </a:extLst>
          </p:cNvPr>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sv-SE">
              <a:solidFill>
                <a:srgbClr val="0094CA"/>
              </a:solidFill>
            </a:endParaRPr>
          </a:p>
        </p:txBody>
      </p:sp>
      <p:pic>
        <p:nvPicPr>
          <p:cNvPr id="3" name="Bildobjekt 5" descr="ESS-vit-logga.png">
            <a:extLst>
              <a:ext uri="{FF2B5EF4-FFF2-40B4-BE49-F238E27FC236}">
                <a16:creationId xmlns:a16="http://schemas.microsoft.com/office/drawing/2014/main" id="{AC036617-A43E-6040-EFCE-476D3229E12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94600" y="319088"/>
            <a:ext cx="1370013"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5">
            <a:extLst>
              <a:ext uri="{FF2B5EF4-FFF2-40B4-BE49-F238E27FC236}">
                <a16:creationId xmlns:a16="http://schemas.microsoft.com/office/drawing/2014/main" id="{518316B1-7BDA-A48D-683D-8BAE80FDAE52}"/>
              </a:ext>
            </a:extLst>
          </p:cNvPr>
          <p:cNvSpPr>
            <a:spLocks noGrp="1"/>
          </p:cNvSpPr>
          <p:nvPr>
            <p:ph type="sldNum" sz="quarter" idx="10"/>
          </p:nvPr>
        </p:nvSpPr>
        <p:spPr>
          <a:xfrm>
            <a:off x="8675688" y="6492875"/>
            <a:ext cx="468312" cy="365125"/>
          </a:xfrm>
        </p:spPr>
        <p:txBody>
          <a:bodyPr/>
          <a:lstStyle>
            <a:lvl1pPr>
              <a:defRPr>
                <a:solidFill>
                  <a:srgbClr val="7F7F7F"/>
                </a:solidFill>
              </a:defRPr>
            </a:lvl1pPr>
          </a:lstStyle>
          <a:p>
            <a:fld id="{F6D09731-23CD-064A-B110-57C8350F2786}" type="slidenum">
              <a:rPr lang="fr-FR" altLang="sv-SE"/>
              <a:pPr/>
              <a:t>‹#›</a:t>
            </a:fld>
            <a:endParaRPr lang="fr-FR" altLang="sv-SE"/>
          </a:p>
        </p:txBody>
      </p:sp>
    </p:spTree>
    <p:extLst>
      <p:ext uri="{BB962C8B-B14F-4D97-AF65-F5344CB8AC3E}">
        <p14:creationId xmlns:p14="http://schemas.microsoft.com/office/powerpoint/2010/main" val="11092863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pic>
        <p:nvPicPr>
          <p:cNvPr id="2" name="Picture 1" descr="FRIB_ppt_top.jpg">
            <a:extLst>
              <a:ext uri="{FF2B5EF4-FFF2-40B4-BE49-F238E27FC236}">
                <a16:creationId xmlns:a16="http://schemas.microsoft.com/office/drawing/2014/main" id="{7593D2E4-1B10-9F13-32AB-129984A5C431}"/>
              </a:ext>
            </a:extLst>
          </p:cNvPr>
          <p:cNvPicPr>
            <a:picLocks noChangeAspect="1"/>
          </p:cNvPicPr>
          <p:nvPr userDrawn="1"/>
        </p:nvPicPr>
        <p:blipFill>
          <a:blip r:embed="rId2">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ext uri="{91240B29-F687-4f45-9708-019B960494DF}"/>
          </a:extLst>
        </p:spPr>
      </p:pic>
      <p:pic>
        <p:nvPicPr>
          <p:cNvPr id="4" name="Picture 3" descr="FRIB_ppt_top.jpg">
            <a:extLst>
              <a:ext uri="{FF2B5EF4-FFF2-40B4-BE49-F238E27FC236}">
                <a16:creationId xmlns:a16="http://schemas.microsoft.com/office/drawing/2014/main" id="{84B2A33B-98E1-AFA1-8283-8406B8D4B207}"/>
              </a:ext>
            </a:extLst>
          </p:cNvPr>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ext uri="{91240B29-F687-4f45-9708-019B960494DF}"/>
          </a:extLst>
        </p:spPr>
      </p:pic>
      <p:sp>
        <p:nvSpPr>
          <p:cNvPr id="5" name="Text Box 5">
            <a:extLst>
              <a:ext uri="{FF2B5EF4-FFF2-40B4-BE49-F238E27FC236}">
                <a16:creationId xmlns:a16="http://schemas.microsoft.com/office/drawing/2014/main" id="{7EDF308E-1D20-C44D-F0D6-26452A0D7C58}"/>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solidFill>
                <a:srgbClr val="000000"/>
              </a:solidFill>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0A23BBB8-43BC-019B-9B29-6EF5365720A8}"/>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solidFill>
                <a:srgbClr val="000000"/>
              </a:solidFill>
              <a:cs typeface="Arial" panose="020B0604020202020204" pitchFamily="34" charset="0"/>
            </a:endParaRPr>
          </a:p>
        </p:txBody>
      </p:sp>
      <p:sp>
        <p:nvSpPr>
          <p:cNvPr id="3" name="Content Placeholder 2"/>
          <p:cNvSpPr>
            <a:spLocks noGrp="1"/>
          </p:cNvSpPr>
          <p:nvPr>
            <p:ph idx="1"/>
          </p:nvPr>
        </p:nvSpPr>
        <p:spPr>
          <a:xfrm>
            <a:off x="76200" y="1067100"/>
            <a:ext cx="8990922" cy="5027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a:xfrm>
            <a:off x="76200" y="0"/>
            <a:ext cx="8991600" cy="1003300"/>
          </a:xfrm>
        </p:spPr>
        <p:txBody>
          <a:bodyPr/>
          <a:lstStyle/>
          <a:p>
            <a:r>
              <a:rPr lang="en-US" dirty="0"/>
              <a:t>Click to edit Master title style</a:t>
            </a:r>
          </a:p>
        </p:txBody>
      </p:sp>
    </p:spTree>
    <p:extLst>
      <p:ext uri="{BB962C8B-B14F-4D97-AF65-F5344CB8AC3E}">
        <p14:creationId xmlns:p14="http://schemas.microsoft.com/office/powerpoint/2010/main" val="199564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Half Vertical">
    <p:spTree>
      <p:nvGrpSpPr>
        <p:cNvPr id="1" name=""/>
        <p:cNvGrpSpPr/>
        <p:nvPr/>
      </p:nvGrpSpPr>
      <p:grpSpPr>
        <a:xfrm>
          <a:off x="0" y="0"/>
          <a:ext cx="0" cy="0"/>
          <a:chOff x="0" y="0"/>
          <a:chExt cx="0" cy="0"/>
        </a:xfrm>
      </p:grpSpPr>
      <p:pic>
        <p:nvPicPr>
          <p:cNvPr id="4" name="Picture 6" descr="FRIB_ppt_top.jpg">
            <a:extLst>
              <a:ext uri="{FF2B5EF4-FFF2-40B4-BE49-F238E27FC236}">
                <a16:creationId xmlns:a16="http://schemas.microsoft.com/office/drawing/2014/main" id="{E4612E6D-2511-E973-E409-C9757AB5964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7E3353FF-9972-1C7D-2EC0-3150D8AFA53D}"/>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C6F002CF-6568-9C21-5772-B17132719789}"/>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pic>
        <p:nvPicPr>
          <p:cNvPr id="7" name="Picture 9" descr="FRIB_ppt_top.jpg">
            <a:extLst>
              <a:ext uri="{FF2B5EF4-FFF2-40B4-BE49-F238E27FC236}">
                <a16:creationId xmlns:a16="http://schemas.microsoft.com/office/drawing/2014/main" id="{9156B103-23E7-4B9E-985C-9ECCF41696A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1" y="0"/>
            <a:ext cx="8991598" cy="1003300"/>
          </a:xfrm>
        </p:spPr>
        <p:txBody>
          <a:bodyPr anchor="ctr"/>
          <a:lstStyle/>
          <a:p>
            <a:r>
              <a:rPr lang="en-US" dirty="0"/>
              <a:t>Click to edit Master title style</a:t>
            </a:r>
          </a:p>
        </p:txBody>
      </p:sp>
      <p:sp>
        <p:nvSpPr>
          <p:cNvPr id="3" name="Content Placeholder 2"/>
          <p:cNvSpPr>
            <a:spLocks noGrp="1"/>
          </p:cNvSpPr>
          <p:nvPr>
            <p:ph idx="1"/>
          </p:nvPr>
        </p:nvSpPr>
        <p:spPr>
          <a:xfrm>
            <a:off x="76201" y="1067100"/>
            <a:ext cx="4423230" cy="5027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0"/>
          </p:nvPr>
        </p:nvSpPr>
        <p:spPr>
          <a:xfrm>
            <a:off x="4644573" y="1071564"/>
            <a:ext cx="4423227" cy="5027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10">
            <a:extLst>
              <a:ext uri="{FF2B5EF4-FFF2-40B4-BE49-F238E27FC236}">
                <a16:creationId xmlns:a16="http://schemas.microsoft.com/office/drawing/2014/main" id="{966D982D-6E1A-C0F7-95AE-7BB70A94CD0D}"/>
              </a:ext>
            </a:extLst>
          </p:cNvPr>
          <p:cNvSpPr>
            <a:spLocks noGrp="1"/>
          </p:cNvSpPr>
          <p:nvPr>
            <p:ph type="ftr" sz="quarter" idx="11"/>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10" name="Slide Number Placeholder 4">
            <a:extLst>
              <a:ext uri="{FF2B5EF4-FFF2-40B4-BE49-F238E27FC236}">
                <a16:creationId xmlns:a16="http://schemas.microsoft.com/office/drawing/2014/main" id="{95DDCED7-9056-74E6-3CBA-7F89E82C9DEE}"/>
              </a:ext>
            </a:extLst>
          </p:cNvPr>
          <p:cNvSpPr>
            <a:spLocks noGrp="1"/>
          </p:cNvSpPr>
          <p:nvPr>
            <p:ph type="sldNum" sz="quarter" idx="12"/>
          </p:nvPr>
        </p:nvSpPr>
        <p:spPr/>
        <p:txBody>
          <a:bodyPr/>
          <a:lstStyle>
            <a:lvl1pPr>
              <a:defRPr/>
            </a:lvl1pPr>
          </a:lstStyle>
          <a:p>
            <a:r>
              <a:rPr lang="en-US" altLang="sv-SE"/>
              <a:t>Slide </a:t>
            </a:r>
            <a:fld id="{3E6D6E6D-58F6-9140-A8CB-9956CFB054D0}" type="slidenum">
              <a:rPr lang="en-US" altLang="sv-SE"/>
              <a:pPr/>
              <a:t>‹#›</a:t>
            </a:fld>
            <a:endParaRPr lang="en-US" altLang="sv-SE"/>
          </a:p>
        </p:txBody>
      </p:sp>
      <p:sp>
        <p:nvSpPr>
          <p:cNvPr id="11" name="Date Placeholder 3">
            <a:extLst>
              <a:ext uri="{FF2B5EF4-FFF2-40B4-BE49-F238E27FC236}">
                <a16:creationId xmlns:a16="http://schemas.microsoft.com/office/drawing/2014/main" id="{4E2A5B27-A77E-D4F2-09F3-FE1E710A7FA0}"/>
              </a:ext>
            </a:extLst>
          </p:cNvPr>
          <p:cNvSpPr>
            <a:spLocks noGrp="1"/>
          </p:cNvSpPr>
          <p:nvPr>
            <p:ph type="dt" sz="half" idx="13"/>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3421510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alf Horizontal">
    <p:spTree>
      <p:nvGrpSpPr>
        <p:cNvPr id="1" name=""/>
        <p:cNvGrpSpPr/>
        <p:nvPr/>
      </p:nvGrpSpPr>
      <p:grpSpPr>
        <a:xfrm>
          <a:off x="0" y="0"/>
          <a:ext cx="0" cy="0"/>
          <a:chOff x="0" y="0"/>
          <a:chExt cx="0" cy="0"/>
        </a:xfrm>
      </p:grpSpPr>
      <p:pic>
        <p:nvPicPr>
          <p:cNvPr id="4" name="Picture 6" descr="FRIB_ppt_top.jpg">
            <a:extLst>
              <a:ext uri="{FF2B5EF4-FFF2-40B4-BE49-F238E27FC236}">
                <a16:creationId xmlns:a16="http://schemas.microsoft.com/office/drawing/2014/main" id="{3D7FE3AC-627F-B841-C3C3-9C75105F7D7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6780BE13-65FD-596D-B377-270B203D40A1}"/>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DB0C65B8-BE7B-22E4-0B21-6CC0AFF8CAA5}"/>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pic>
        <p:nvPicPr>
          <p:cNvPr id="7" name="Picture 9" descr="FRIB_ppt_top.jpg">
            <a:extLst>
              <a:ext uri="{FF2B5EF4-FFF2-40B4-BE49-F238E27FC236}">
                <a16:creationId xmlns:a16="http://schemas.microsoft.com/office/drawing/2014/main" id="{E7769840-E908-34FA-50DD-A459DB06FCC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0"/>
            <a:ext cx="8991600" cy="1003300"/>
          </a:xfrm>
        </p:spPr>
        <p:txBody>
          <a:bodyPr anchor="ctr"/>
          <a:lstStyle/>
          <a:p>
            <a:r>
              <a:rPr lang="en-US" dirty="0"/>
              <a:t>Click to edit Master title style</a:t>
            </a:r>
          </a:p>
        </p:txBody>
      </p:sp>
      <p:sp>
        <p:nvSpPr>
          <p:cNvPr id="3" name="Content Placeholder 2"/>
          <p:cNvSpPr>
            <a:spLocks noGrp="1"/>
          </p:cNvSpPr>
          <p:nvPr>
            <p:ph idx="1"/>
          </p:nvPr>
        </p:nvSpPr>
        <p:spPr>
          <a:xfrm>
            <a:off x="76200" y="1067099"/>
            <a:ext cx="8991604" cy="2433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0"/>
          </p:nvPr>
        </p:nvSpPr>
        <p:spPr>
          <a:xfrm>
            <a:off x="76200" y="3581400"/>
            <a:ext cx="8991604" cy="2433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10">
            <a:extLst>
              <a:ext uri="{FF2B5EF4-FFF2-40B4-BE49-F238E27FC236}">
                <a16:creationId xmlns:a16="http://schemas.microsoft.com/office/drawing/2014/main" id="{384CFBC5-AEE3-5A41-4C09-67BC878F1A1B}"/>
              </a:ext>
            </a:extLst>
          </p:cNvPr>
          <p:cNvSpPr>
            <a:spLocks noGrp="1"/>
          </p:cNvSpPr>
          <p:nvPr>
            <p:ph type="ftr" sz="quarter" idx="11"/>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10" name="Slide Number Placeholder 4">
            <a:extLst>
              <a:ext uri="{FF2B5EF4-FFF2-40B4-BE49-F238E27FC236}">
                <a16:creationId xmlns:a16="http://schemas.microsoft.com/office/drawing/2014/main" id="{537A9837-AC49-1CA5-2A7F-F623E26A63F0}"/>
              </a:ext>
            </a:extLst>
          </p:cNvPr>
          <p:cNvSpPr>
            <a:spLocks noGrp="1"/>
          </p:cNvSpPr>
          <p:nvPr>
            <p:ph type="sldNum" sz="quarter" idx="12"/>
          </p:nvPr>
        </p:nvSpPr>
        <p:spPr/>
        <p:txBody>
          <a:bodyPr/>
          <a:lstStyle>
            <a:lvl1pPr>
              <a:defRPr/>
            </a:lvl1pPr>
          </a:lstStyle>
          <a:p>
            <a:r>
              <a:rPr lang="en-US" altLang="sv-SE"/>
              <a:t>Slide </a:t>
            </a:r>
            <a:fld id="{7C7AA6D7-C5FE-364D-A3D3-67598DEBF20A}" type="slidenum">
              <a:rPr lang="en-US" altLang="sv-SE"/>
              <a:pPr/>
              <a:t>‹#›</a:t>
            </a:fld>
            <a:endParaRPr lang="en-US" altLang="sv-SE"/>
          </a:p>
        </p:txBody>
      </p:sp>
      <p:sp>
        <p:nvSpPr>
          <p:cNvPr id="11" name="Date Placeholder 3">
            <a:extLst>
              <a:ext uri="{FF2B5EF4-FFF2-40B4-BE49-F238E27FC236}">
                <a16:creationId xmlns:a16="http://schemas.microsoft.com/office/drawing/2014/main" id="{146B46A0-7048-CD23-F39B-FAD88A982D2D}"/>
              </a:ext>
            </a:extLst>
          </p:cNvPr>
          <p:cNvSpPr>
            <a:spLocks noGrp="1"/>
          </p:cNvSpPr>
          <p:nvPr>
            <p:ph type="dt" sz="half" idx="13"/>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144415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Quarters">
    <p:spTree>
      <p:nvGrpSpPr>
        <p:cNvPr id="1" name=""/>
        <p:cNvGrpSpPr/>
        <p:nvPr/>
      </p:nvGrpSpPr>
      <p:grpSpPr>
        <a:xfrm>
          <a:off x="0" y="0"/>
          <a:ext cx="0" cy="0"/>
          <a:chOff x="0" y="0"/>
          <a:chExt cx="0" cy="0"/>
        </a:xfrm>
      </p:grpSpPr>
      <p:pic>
        <p:nvPicPr>
          <p:cNvPr id="4" name="Picture 4" descr="FRIB_ppt_top.jpg">
            <a:extLst>
              <a:ext uri="{FF2B5EF4-FFF2-40B4-BE49-F238E27FC236}">
                <a16:creationId xmlns:a16="http://schemas.microsoft.com/office/drawing/2014/main" id="{31AEA819-555A-4EF5-8F84-52AF566F89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D43C66FE-5CD8-D2EF-7749-734FC8231E65}"/>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F357F295-BE16-5ED2-F0B6-402D81E4B5F1}"/>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pic>
        <p:nvPicPr>
          <p:cNvPr id="7" name="Picture 9" descr="FRIB_ppt_top.jpg">
            <a:extLst>
              <a:ext uri="{FF2B5EF4-FFF2-40B4-BE49-F238E27FC236}">
                <a16:creationId xmlns:a16="http://schemas.microsoft.com/office/drawing/2014/main" id="{0F9ADBE8-A021-D9A6-F35B-148C7D008DB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1" y="0"/>
            <a:ext cx="8991598" cy="1003300"/>
          </a:xfrm>
        </p:spPr>
        <p:txBody>
          <a:bodyPr anchor="ctr"/>
          <a:lstStyle/>
          <a:p>
            <a:r>
              <a:rPr lang="en-US" dirty="0"/>
              <a:t>Click to edit Master title style</a:t>
            </a:r>
          </a:p>
        </p:txBody>
      </p:sp>
      <p:sp>
        <p:nvSpPr>
          <p:cNvPr id="3" name="Content Placeholder 2"/>
          <p:cNvSpPr>
            <a:spLocks noGrp="1"/>
          </p:cNvSpPr>
          <p:nvPr>
            <p:ph idx="1"/>
          </p:nvPr>
        </p:nvSpPr>
        <p:spPr>
          <a:xfrm>
            <a:off x="76201" y="1067099"/>
            <a:ext cx="4419600" cy="2433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1"/>
          </p:nvPr>
        </p:nvSpPr>
        <p:spPr>
          <a:xfrm>
            <a:off x="4625525" y="1067099"/>
            <a:ext cx="4442275" cy="2433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2"/>
          </p:nvPr>
        </p:nvSpPr>
        <p:spPr>
          <a:xfrm>
            <a:off x="76201" y="3581400"/>
            <a:ext cx="4419599" cy="2433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3"/>
          </p:nvPr>
        </p:nvSpPr>
        <p:spPr>
          <a:xfrm>
            <a:off x="4625525" y="3581400"/>
            <a:ext cx="4442275" cy="2433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10">
            <a:extLst>
              <a:ext uri="{FF2B5EF4-FFF2-40B4-BE49-F238E27FC236}">
                <a16:creationId xmlns:a16="http://schemas.microsoft.com/office/drawing/2014/main" id="{8902BCB4-595D-F733-8663-124795A21997}"/>
              </a:ext>
            </a:extLst>
          </p:cNvPr>
          <p:cNvSpPr>
            <a:spLocks noGrp="1"/>
          </p:cNvSpPr>
          <p:nvPr>
            <p:ph type="ftr" sz="quarter" idx="14"/>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9" name="Slide Number Placeholder 4">
            <a:extLst>
              <a:ext uri="{FF2B5EF4-FFF2-40B4-BE49-F238E27FC236}">
                <a16:creationId xmlns:a16="http://schemas.microsoft.com/office/drawing/2014/main" id="{17A879CE-A4FC-5C73-BCB1-D8F0316E681D}"/>
              </a:ext>
            </a:extLst>
          </p:cNvPr>
          <p:cNvSpPr>
            <a:spLocks noGrp="1"/>
          </p:cNvSpPr>
          <p:nvPr>
            <p:ph type="sldNum" sz="quarter" idx="15"/>
          </p:nvPr>
        </p:nvSpPr>
        <p:spPr/>
        <p:txBody>
          <a:bodyPr/>
          <a:lstStyle>
            <a:lvl1pPr>
              <a:defRPr/>
            </a:lvl1pPr>
          </a:lstStyle>
          <a:p>
            <a:r>
              <a:rPr lang="en-US" altLang="sv-SE"/>
              <a:t>Slide </a:t>
            </a:r>
            <a:fld id="{BE660178-88F0-0D4C-A5BB-2044F658D184}" type="slidenum">
              <a:rPr lang="en-US" altLang="sv-SE"/>
              <a:pPr/>
              <a:t>‹#›</a:t>
            </a:fld>
            <a:endParaRPr lang="en-US" altLang="sv-SE"/>
          </a:p>
        </p:txBody>
      </p:sp>
      <p:sp>
        <p:nvSpPr>
          <p:cNvPr id="10" name="Date Placeholder 3">
            <a:extLst>
              <a:ext uri="{FF2B5EF4-FFF2-40B4-BE49-F238E27FC236}">
                <a16:creationId xmlns:a16="http://schemas.microsoft.com/office/drawing/2014/main" id="{33D022B2-5361-5FE6-4693-DCE3955D4B71}"/>
              </a:ext>
            </a:extLst>
          </p:cNvPr>
          <p:cNvSpPr>
            <a:spLocks noGrp="1"/>
          </p:cNvSpPr>
          <p:nvPr>
            <p:ph type="dt" sz="half" idx="16"/>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342399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3" name="Picture 5" descr="FRIB_ppt_top.jpg">
            <a:extLst>
              <a:ext uri="{FF2B5EF4-FFF2-40B4-BE49-F238E27FC236}">
                <a16:creationId xmlns:a16="http://schemas.microsoft.com/office/drawing/2014/main" id="{D577758A-5A3C-5768-F51A-B4DA8A4398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5">
            <a:extLst>
              <a:ext uri="{FF2B5EF4-FFF2-40B4-BE49-F238E27FC236}">
                <a16:creationId xmlns:a16="http://schemas.microsoft.com/office/drawing/2014/main" id="{7F1A6E99-72AD-C55A-BF42-6AC81E169E28}"/>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5" name="Rectangle 7">
            <a:extLst>
              <a:ext uri="{FF2B5EF4-FFF2-40B4-BE49-F238E27FC236}">
                <a16:creationId xmlns:a16="http://schemas.microsoft.com/office/drawing/2014/main" id="{F7C7E602-EC48-1FB5-BB3B-1922CF09C8D0}"/>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pic>
        <p:nvPicPr>
          <p:cNvPr id="6" name="Picture 9" descr="FRIB_ppt_top.jpg">
            <a:extLst>
              <a:ext uri="{FF2B5EF4-FFF2-40B4-BE49-F238E27FC236}">
                <a16:creationId xmlns:a16="http://schemas.microsoft.com/office/drawing/2014/main" id="{1148A7F9-440E-DB4E-D7AE-2C5E9CE150F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 y="0"/>
            <a:ext cx="8991600" cy="1003300"/>
          </a:xfrm>
        </p:spPr>
        <p:txBody>
          <a:bodyPr anchor="ctr"/>
          <a:lstStyle/>
          <a:p>
            <a:r>
              <a:rPr lang="en-US" dirty="0"/>
              <a:t>Click to edit Master title style</a:t>
            </a:r>
          </a:p>
        </p:txBody>
      </p:sp>
      <p:sp>
        <p:nvSpPr>
          <p:cNvPr id="7" name="Footer Placeholder 10">
            <a:extLst>
              <a:ext uri="{FF2B5EF4-FFF2-40B4-BE49-F238E27FC236}">
                <a16:creationId xmlns:a16="http://schemas.microsoft.com/office/drawing/2014/main" id="{A43D80CC-FC65-5CA3-268E-851B69EFD911}"/>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8" name="Slide Number Placeholder 4">
            <a:extLst>
              <a:ext uri="{FF2B5EF4-FFF2-40B4-BE49-F238E27FC236}">
                <a16:creationId xmlns:a16="http://schemas.microsoft.com/office/drawing/2014/main" id="{DDF504E2-1561-67D2-9DD8-D66D1C1CDA73}"/>
              </a:ext>
            </a:extLst>
          </p:cNvPr>
          <p:cNvSpPr>
            <a:spLocks noGrp="1"/>
          </p:cNvSpPr>
          <p:nvPr>
            <p:ph type="sldNum" sz="quarter" idx="11"/>
          </p:nvPr>
        </p:nvSpPr>
        <p:spPr/>
        <p:txBody>
          <a:bodyPr/>
          <a:lstStyle>
            <a:lvl1pPr>
              <a:defRPr/>
            </a:lvl1pPr>
          </a:lstStyle>
          <a:p>
            <a:r>
              <a:rPr lang="en-US" altLang="sv-SE"/>
              <a:t>Slide </a:t>
            </a:r>
            <a:fld id="{D0DC2256-33F1-BC42-98BE-4019C29EA6BB}" type="slidenum">
              <a:rPr lang="en-US" altLang="sv-SE"/>
              <a:pPr/>
              <a:t>‹#›</a:t>
            </a:fld>
            <a:endParaRPr lang="en-US" altLang="sv-SE"/>
          </a:p>
        </p:txBody>
      </p:sp>
      <p:sp>
        <p:nvSpPr>
          <p:cNvPr id="9" name="Date Placeholder 3">
            <a:extLst>
              <a:ext uri="{FF2B5EF4-FFF2-40B4-BE49-F238E27FC236}">
                <a16:creationId xmlns:a16="http://schemas.microsoft.com/office/drawing/2014/main" id="{E12BA573-24B4-62FF-ABD2-1F28EE56BAB4}"/>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292970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 clean bottom">
    <p:spTree>
      <p:nvGrpSpPr>
        <p:cNvPr id="1" name=""/>
        <p:cNvGrpSpPr/>
        <p:nvPr/>
      </p:nvGrpSpPr>
      <p:grpSpPr>
        <a:xfrm>
          <a:off x="0" y="0"/>
          <a:ext cx="0" cy="0"/>
          <a:chOff x="0" y="0"/>
          <a:chExt cx="0" cy="0"/>
        </a:xfrm>
      </p:grpSpPr>
      <p:pic>
        <p:nvPicPr>
          <p:cNvPr id="4" name="Picture 4" descr="FRIB_ppt_top.jpg">
            <a:extLst>
              <a:ext uri="{FF2B5EF4-FFF2-40B4-BE49-F238E27FC236}">
                <a16:creationId xmlns:a16="http://schemas.microsoft.com/office/drawing/2014/main" id="{62D0B087-1733-6C23-3521-19F3713F42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72DF7190-7E17-1FA1-0422-1E6F44E56D45}"/>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6" name="Rectangle 5">
            <a:extLst>
              <a:ext uri="{FF2B5EF4-FFF2-40B4-BE49-F238E27FC236}">
                <a16:creationId xmlns:a16="http://schemas.microsoft.com/office/drawing/2014/main" id="{FE07BAC8-CE50-719D-B3B7-3A47787965F2}"/>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sp>
        <p:nvSpPr>
          <p:cNvPr id="2" name="Title 1"/>
          <p:cNvSpPr>
            <a:spLocks noGrp="1"/>
          </p:cNvSpPr>
          <p:nvPr>
            <p:ph type="title"/>
          </p:nvPr>
        </p:nvSpPr>
        <p:spPr>
          <a:xfrm>
            <a:off x="76200" y="0"/>
            <a:ext cx="8991600" cy="1003300"/>
          </a:xfrm>
        </p:spPr>
        <p:txBody>
          <a:bodyPr anchor="ctr"/>
          <a:lstStyle/>
          <a:p>
            <a:r>
              <a:rPr lang="en-US" dirty="0"/>
              <a:t>Click to edit Master title style</a:t>
            </a:r>
          </a:p>
        </p:txBody>
      </p:sp>
      <p:sp>
        <p:nvSpPr>
          <p:cNvPr id="3" name="Content Placeholder 2"/>
          <p:cNvSpPr>
            <a:spLocks noGrp="1"/>
          </p:cNvSpPr>
          <p:nvPr>
            <p:ph idx="1"/>
          </p:nvPr>
        </p:nvSpPr>
        <p:spPr>
          <a:xfrm>
            <a:off x="76200" y="1067099"/>
            <a:ext cx="8991604" cy="50095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10">
            <a:extLst>
              <a:ext uri="{FF2B5EF4-FFF2-40B4-BE49-F238E27FC236}">
                <a16:creationId xmlns:a16="http://schemas.microsoft.com/office/drawing/2014/main" id="{9E2772BF-5F28-DD7B-2909-D9ABBAE667BF}"/>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8" name="Slide Number Placeholder 4">
            <a:extLst>
              <a:ext uri="{FF2B5EF4-FFF2-40B4-BE49-F238E27FC236}">
                <a16:creationId xmlns:a16="http://schemas.microsoft.com/office/drawing/2014/main" id="{05A97CF7-08D7-81EE-FBBC-6AF11135829E}"/>
              </a:ext>
            </a:extLst>
          </p:cNvPr>
          <p:cNvSpPr>
            <a:spLocks noGrp="1"/>
          </p:cNvSpPr>
          <p:nvPr>
            <p:ph type="sldNum" sz="quarter" idx="11"/>
          </p:nvPr>
        </p:nvSpPr>
        <p:spPr/>
        <p:txBody>
          <a:bodyPr/>
          <a:lstStyle>
            <a:lvl1pPr>
              <a:defRPr/>
            </a:lvl1pPr>
          </a:lstStyle>
          <a:p>
            <a:r>
              <a:rPr lang="en-US" altLang="sv-SE"/>
              <a:t>Slide </a:t>
            </a:r>
            <a:fld id="{9D6A303C-BCCB-7A46-84E3-3D35E0C19CCC}" type="slidenum">
              <a:rPr lang="en-US" altLang="sv-SE"/>
              <a:pPr/>
              <a:t>‹#›</a:t>
            </a:fld>
            <a:endParaRPr lang="en-US" altLang="sv-SE"/>
          </a:p>
        </p:txBody>
      </p:sp>
      <p:sp>
        <p:nvSpPr>
          <p:cNvPr id="9" name="Date Placeholder 3">
            <a:extLst>
              <a:ext uri="{FF2B5EF4-FFF2-40B4-BE49-F238E27FC236}">
                <a16:creationId xmlns:a16="http://schemas.microsoft.com/office/drawing/2014/main" id="{F816238A-2365-B455-60C9-89D0CFF72C9A}"/>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263722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44373126-55F8-F603-453B-5F4F2436C93B}"/>
              </a:ext>
            </a:extLst>
          </p:cNvPr>
          <p:cNvSpPr txBox="1">
            <a:spLocks noChangeArrowheads="1"/>
          </p:cNvSpPr>
          <p:nvPr/>
        </p:nvSpPr>
        <p:spPr bwMode="auto">
          <a:xfrm>
            <a:off x="669925" y="1320800"/>
            <a:ext cx="7864475" cy="341313"/>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a:latin typeface="Helvetica" pitchFamily="2" charset="0"/>
              <a:cs typeface="Arial" panose="020B0604020202020204" pitchFamily="34" charset="0"/>
            </a:endParaRPr>
          </a:p>
        </p:txBody>
      </p:sp>
      <p:sp>
        <p:nvSpPr>
          <p:cNvPr id="3" name="Rectangle 2">
            <a:extLst>
              <a:ext uri="{FF2B5EF4-FFF2-40B4-BE49-F238E27FC236}">
                <a16:creationId xmlns:a16="http://schemas.microsoft.com/office/drawing/2014/main" id="{6CA5E5E3-BF4E-E6EC-5109-95379B382926}"/>
              </a:ext>
            </a:extLst>
          </p:cNvPr>
          <p:cNvSpPr>
            <a:spLocks noChangeArrowheads="1"/>
          </p:cNvSpPr>
          <p:nvPr/>
        </p:nvSpPr>
        <p:spPr bwMode="auto">
          <a:xfrm>
            <a:off x="4114800" y="3009900"/>
            <a:ext cx="9144000" cy="368300"/>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91416" tIns="45708" rIns="91416" bIns="45708">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sv-SE" altLang="sv-SE">
              <a:cs typeface="Arial" panose="020B0604020202020204" pitchFamily="34" charset="0"/>
            </a:endParaRPr>
          </a:p>
        </p:txBody>
      </p:sp>
      <p:sp>
        <p:nvSpPr>
          <p:cNvPr id="4" name="Footer Placeholder 10">
            <a:extLst>
              <a:ext uri="{FF2B5EF4-FFF2-40B4-BE49-F238E27FC236}">
                <a16:creationId xmlns:a16="http://schemas.microsoft.com/office/drawing/2014/main" id="{8027D947-F9C7-3E83-BAF5-B893B59CA06B}"/>
              </a:ext>
            </a:extLst>
          </p:cNvPr>
          <p:cNvSpPr>
            <a:spLocks noGrp="1"/>
          </p:cNvSpPr>
          <p:nvPr>
            <p:ph type="ftr" sz="quarter" idx="10"/>
          </p:nvPr>
        </p:nvSpPr>
        <p:spPr/>
        <p:txBody>
          <a:bodyP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5" name="Slide Number Placeholder 4">
            <a:extLst>
              <a:ext uri="{FF2B5EF4-FFF2-40B4-BE49-F238E27FC236}">
                <a16:creationId xmlns:a16="http://schemas.microsoft.com/office/drawing/2014/main" id="{01653E0D-B725-006C-5995-6A7A4B693BC9}"/>
              </a:ext>
            </a:extLst>
          </p:cNvPr>
          <p:cNvSpPr>
            <a:spLocks noGrp="1"/>
          </p:cNvSpPr>
          <p:nvPr>
            <p:ph type="sldNum" sz="quarter" idx="11"/>
          </p:nvPr>
        </p:nvSpPr>
        <p:spPr/>
        <p:txBody>
          <a:bodyPr/>
          <a:lstStyle>
            <a:lvl1pPr>
              <a:defRPr/>
            </a:lvl1pPr>
          </a:lstStyle>
          <a:p>
            <a:r>
              <a:rPr lang="en-US" altLang="sv-SE"/>
              <a:t>Slide </a:t>
            </a:r>
            <a:fld id="{CB10B818-560C-1D4A-B4C2-770427400FEA}" type="slidenum">
              <a:rPr lang="en-US" altLang="sv-SE"/>
              <a:pPr/>
              <a:t>‹#›</a:t>
            </a:fld>
            <a:endParaRPr lang="en-US" altLang="sv-SE"/>
          </a:p>
        </p:txBody>
      </p:sp>
      <p:sp>
        <p:nvSpPr>
          <p:cNvPr id="6" name="Date Placeholder 3">
            <a:extLst>
              <a:ext uri="{FF2B5EF4-FFF2-40B4-BE49-F238E27FC236}">
                <a16:creationId xmlns:a16="http://schemas.microsoft.com/office/drawing/2014/main" id="{3A0B6F4C-D844-D8E2-14A0-EC73CB9B0A50}"/>
              </a:ext>
            </a:extLst>
          </p:cNvPr>
          <p:cNvSpPr>
            <a:spLocks noGrp="1"/>
          </p:cNvSpPr>
          <p:nvPr>
            <p:ph type="dt" sz="half" idx="12"/>
          </p:nvPr>
        </p:nvSpPr>
        <p:spPr/>
        <p:txBody>
          <a:bodyP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extLst>
      <p:ext uri="{BB962C8B-B14F-4D97-AF65-F5344CB8AC3E}">
        <p14:creationId xmlns:p14="http://schemas.microsoft.com/office/powerpoint/2010/main" val="1271781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D783594C-8003-6B46-7B91-AB69D4F55C1B}"/>
              </a:ext>
            </a:extLst>
          </p:cNvPr>
          <p:cNvSpPr txBox="1">
            <a:spLocks noChangeArrowheads="1"/>
          </p:cNvSpPr>
          <p:nvPr/>
        </p:nvSpPr>
        <p:spPr bwMode="auto">
          <a:xfrm>
            <a:off x="638175" y="1238250"/>
            <a:ext cx="7489825" cy="446088"/>
          </a:xfrm>
          <a:prstGeom prst="rect">
            <a:avLst/>
          </a:prstGeom>
          <a:noFill/>
          <a:ln w="12700">
            <a:noFill/>
            <a:miter lim="800000"/>
            <a:headEnd/>
            <a:tailEnd/>
          </a:ln>
          <a:effectLst>
            <a:outerShdw blurRad="63500" dist="107763" dir="2700000" algn="ctr" rotWithShape="0">
              <a:schemeClr val="folHlink">
                <a:alpha val="74998"/>
              </a:schemeClr>
            </a:outerShdw>
          </a:effectLst>
        </p:spPr>
        <p:txBody>
          <a:bodyPr lIns="86486" tIns="43243" rIns="86486" bIns="43243">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nSpc>
                <a:spcPct val="90000"/>
              </a:lnSpc>
              <a:defRPr/>
            </a:pPr>
            <a:endParaRPr lang="sv-SE" altLang="sv-SE" sz="2600">
              <a:solidFill>
                <a:srgbClr val="B81414"/>
              </a:solidFill>
              <a:latin typeface="Helvetica" pitchFamily="2" charset="0"/>
              <a:cs typeface="Arial" panose="020B0604020202020204" pitchFamily="34" charset="0"/>
            </a:endParaRPr>
          </a:p>
        </p:txBody>
      </p:sp>
      <p:pic>
        <p:nvPicPr>
          <p:cNvPr id="3" name="Picture 7" descr="FRIB_ppt_top.jpg">
            <a:extLst>
              <a:ext uri="{FF2B5EF4-FFF2-40B4-BE49-F238E27FC236}">
                <a16:creationId xmlns:a16="http://schemas.microsoft.com/office/drawing/2014/main" id="{BA7FB4BA-97B3-DC4A-39F6-E53DD036D71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722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FRIB_ppt_top.jpg">
            <a:extLst>
              <a:ext uri="{FF2B5EF4-FFF2-40B4-BE49-F238E27FC236}">
                <a16:creationId xmlns:a16="http://schemas.microsoft.com/office/drawing/2014/main" id="{51111837-9B61-E481-3B70-D362AF7D8AF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p:cNvSpPr>
            <a:spLocks noGrp="1"/>
          </p:cNvSpPr>
          <p:nvPr>
            <p:ph type="subTitle" idx="1"/>
          </p:nvPr>
        </p:nvSpPr>
        <p:spPr>
          <a:xfrm>
            <a:off x="1524000" y="4071938"/>
            <a:ext cx="6096000" cy="1143000"/>
          </a:xfrm>
        </p:spPr>
        <p:txBody>
          <a:bodyPr/>
          <a:lstStyle>
            <a:lvl1pPr marL="0" indent="0" algn="ctr">
              <a:buNone/>
              <a:defRPr/>
            </a:lvl1pPr>
            <a:lvl2pPr marL="432427" indent="0" algn="ctr">
              <a:buNone/>
              <a:defRPr/>
            </a:lvl2pPr>
            <a:lvl3pPr marL="864854" indent="0" algn="ctr">
              <a:buNone/>
              <a:defRPr/>
            </a:lvl3pPr>
            <a:lvl4pPr marL="1297280" indent="0" algn="ctr">
              <a:buNone/>
              <a:defRPr/>
            </a:lvl4pPr>
            <a:lvl5pPr marL="1729708" indent="0" algn="ctr">
              <a:buNone/>
              <a:defRPr/>
            </a:lvl5pPr>
            <a:lvl6pPr marL="2162134" indent="0" algn="ctr">
              <a:buNone/>
              <a:defRPr/>
            </a:lvl6pPr>
            <a:lvl7pPr marL="2594562" indent="0" algn="ctr">
              <a:buNone/>
              <a:defRPr/>
            </a:lvl7pPr>
            <a:lvl8pPr marL="3026988" indent="0" algn="ctr">
              <a:buNone/>
              <a:defRPr/>
            </a:lvl8pPr>
            <a:lvl9pPr marL="3459415" indent="0" algn="ctr">
              <a:buNone/>
              <a:defRPr/>
            </a:lvl9pPr>
          </a:lstStyle>
          <a:p>
            <a:r>
              <a:rPr lang="en-US"/>
              <a:t>Click to edit Master subtitle style</a:t>
            </a:r>
            <a:endParaRPr lang="en-US" dirty="0"/>
          </a:p>
        </p:txBody>
      </p:sp>
      <p:sp>
        <p:nvSpPr>
          <p:cNvPr id="7" name="Rectangle 2"/>
          <p:cNvSpPr>
            <a:spLocks noGrp="1" noChangeArrowheads="1"/>
          </p:cNvSpPr>
          <p:nvPr>
            <p:ph type="title"/>
          </p:nvPr>
        </p:nvSpPr>
        <p:spPr bwMode="auto">
          <a:xfrm>
            <a:off x="71438" y="3143251"/>
            <a:ext cx="9001124" cy="486668"/>
          </a:xfrm>
          <a:prstGeom prst="rect">
            <a:avLst/>
          </a:prstGeom>
          <a:noFill/>
          <a:ln w="12700">
            <a:noFill/>
            <a:miter lim="800000"/>
            <a:headEnd/>
            <a:tailEnd/>
          </a:ln>
        </p:spPr>
        <p:txBody>
          <a:bodyPr lIns="56086" tIns="22435" rIns="56086" bIns="22435" anchor="ctr"/>
          <a:lstStyle/>
          <a:p>
            <a:pPr lvl="0"/>
            <a:r>
              <a:rPr lang="en-US" dirty="0"/>
              <a:t>Click to edit Master title style</a:t>
            </a:r>
          </a:p>
        </p:txBody>
      </p:sp>
    </p:spTree>
    <p:extLst>
      <p:ext uri="{BB962C8B-B14F-4D97-AF65-F5344CB8AC3E}">
        <p14:creationId xmlns:p14="http://schemas.microsoft.com/office/powerpoint/2010/main" val="1620188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D6C1EE-4CD3-340F-D905-C0F36802E5BE}"/>
              </a:ext>
            </a:extLst>
          </p:cNvPr>
          <p:cNvSpPr>
            <a:spLocks noGrp="1" noChangeArrowheads="1"/>
          </p:cNvSpPr>
          <p:nvPr>
            <p:ph type="title"/>
          </p:nvPr>
        </p:nvSpPr>
        <p:spPr bwMode="auto">
          <a:xfrm>
            <a:off x="76200" y="76200"/>
            <a:ext cx="89916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6091" tIns="22437" rIns="56091" bIns="22437" numCol="1" anchor="t" anchorCtr="0" compatLnSpc="1">
            <a:prstTxWarp prst="textNoShape">
              <a:avLst/>
            </a:prstTxWarp>
            <a:spAutoFit/>
          </a:bodyPr>
          <a:lstStyle/>
          <a:p>
            <a:pPr lvl="0"/>
            <a:r>
              <a:rPr lang="en-US" altLang="sv-SE"/>
              <a:t>Click to edit Master title style</a:t>
            </a:r>
          </a:p>
        </p:txBody>
      </p:sp>
      <p:sp>
        <p:nvSpPr>
          <p:cNvPr id="1027" name="Rectangle 6">
            <a:extLst>
              <a:ext uri="{FF2B5EF4-FFF2-40B4-BE49-F238E27FC236}">
                <a16:creationId xmlns:a16="http://schemas.microsoft.com/office/drawing/2014/main" id="{862E5EB7-F6F4-65C0-AA44-77F3EDE79A09}"/>
              </a:ext>
            </a:extLst>
          </p:cNvPr>
          <p:cNvSpPr>
            <a:spLocks noGrp="1" noChangeArrowheads="1"/>
          </p:cNvSpPr>
          <p:nvPr>
            <p:ph type="body" idx="1"/>
          </p:nvPr>
        </p:nvSpPr>
        <p:spPr bwMode="auto">
          <a:xfrm>
            <a:off x="76200" y="1066800"/>
            <a:ext cx="8991600"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sv-SE"/>
              <a:t>Click to edit Master text styles</a:t>
            </a:r>
          </a:p>
          <a:p>
            <a:pPr lvl="1"/>
            <a:r>
              <a:rPr lang="en-US" altLang="sv-SE"/>
              <a:t>Second level</a:t>
            </a:r>
          </a:p>
          <a:p>
            <a:pPr lvl="2"/>
            <a:r>
              <a:rPr lang="en-US" altLang="sv-SE"/>
              <a:t>Third level</a:t>
            </a:r>
          </a:p>
          <a:p>
            <a:pPr lvl="3"/>
            <a:r>
              <a:rPr lang="en-US" altLang="sv-SE"/>
              <a:t>Fourth level</a:t>
            </a:r>
          </a:p>
          <a:p>
            <a:pPr lvl="4"/>
            <a:r>
              <a:rPr lang="en-US" altLang="sv-SE"/>
              <a:t>Fifth level</a:t>
            </a:r>
          </a:p>
        </p:txBody>
      </p:sp>
      <p:sp>
        <p:nvSpPr>
          <p:cNvPr id="20" name="Footer Placeholder 10">
            <a:extLst>
              <a:ext uri="{FF2B5EF4-FFF2-40B4-BE49-F238E27FC236}">
                <a16:creationId xmlns:a16="http://schemas.microsoft.com/office/drawing/2014/main" id="{360B41AC-B4CF-C344-9029-46367D18717F}"/>
              </a:ext>
            </a:extLst>
          </p:cNvPr>
          <p:cNvSpPr>
            <a:spLocks noGrp="1"/>
          </p:cNvSpPr>
          <p:nvPr>
            <p:ph type="ftr" sz="quarter" idx="3"/>
          </p:nvPr>
        </p:nvSpPr>
        <p:spPr>
          <a:xfrm>
            <a:off x="3810000" y="6324600"/>
            <a:ext cx="5181600" cy="196850"/>
          </a:xfrm>
          <a:prstGeom prst="rect">
            <a:avLst/>
          </a:prstGeom>
        </p:spPr>
        <p:txBody>
          <a:bodyPr lIns="0" tIns="0" rIns="0" bIns="0" anchor="ct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21" name="Slide Number Placeholder 4">
            <a:extLst>
              <a:ext uri="{FF2B5EF4-FFF2-40B4-BE49-F238E27FC236}">
                <a16:creationId xmlns:a16="http://schemas.microsoft.com/office/drawing/2014/main" id="{EDC1C040-3E97-9A4F-BA89-0CADCED8D1DE}"/>
              </a:ext>
            </a:extLst>
          </p:cNvPr>
          <p:cNvSpPr>
            <a:spLocks noGrp="1"/>
          </p:cNvSpPr>
          <p:nvPr>
            <p:ph type="sldNum" sz="quarter" idx="4"/>
          </p:nvPr>
        </p:nvSpPr>
        <p:spPr>
          <a:xfrm>
            <a:off x="8229600" y="6553200"/>
            <a:ext cx="762000" cy="196850"/>
          </a:xfrm>
          <a:prstGeom prst="rect">
            <a:avLst/>
          </a:prstGeom>
        </p:spPr>
        <p:txBody>
          <a:bodyPr vert="horz" wrap="square" lIns="0" tIns="0" rIns="0" bIns="0" numCol="1" anchor="ctr" anchorCtr="0" compatLnSpc="1">
            <a:prstTxWarp prst="textNoShape">
              <a:avLst/>
            </a:prstTxWarp>
          </a:bodyPr>
          <a:lstStyle>
            <a:lvl1pPr algn="r">
              <a:lnSpc>
                <a:spcPct val="90000"/>
              </a:lnSpc>
              <a:defRPr sz="1000">
                <a:solidFill>
                  <a:srgbClr val="064308"/>
                </a:solidFill>
                <a:cs typeface="Arial" panose="020B0604020202020204" pitchFamily="34" charset="0"/>
              </a:defRPr>
            </a:lvl1pPr>
          </a:lstStyle>
          <a:p>
            <a:r>
              <a:rPr lang="en-US" altLang="sv-SE"/>
              <a:t>Slide </a:t>
            </a:r>
            <a:fld id="{CEB3CCC8-8CAA-8147-86DD-1B6BA4D0DE34}" type="slidenum">
              <a:rPr lang="en-US" altLang="sv-SE"/>
              <a:pPr/>
              <a:t>‹#›</a:t>
            </a:fld>
            <a:endParaRPr lang="en-US" altLang="sv-SE"/>
          </a:p>
        </p:txBody>
      </p:sp>
      <p:sp>
        <p:nvSpPr>
          <p:cNvPr id="22" name="Date Placeholder 3">
            <a:extLst>
              <a:ext uri="{FF2B5EF4-FFF2-40B4-BE49-F238E27FC236}">
                <a16:creationId xmlns:a16="http://schemas.microsoft.com/office/drawing/2014/main" id="{01AD596B-4DE1-8C4A-B95A-DFB8FAB7CA9A}"/>
              </a:ext>
            </a:extLst>
          </p:cNvPr>
          <p:cNvSpPr>
            <a:spLocks noGrp="1"/>
          </p:cNvSpPr>
          <p:nvPr>
            <p:ph type="dt" sz="half" idx="2"/>
          </p:nvPr>
        </p:nvSpPr>
        <p:spPr>
          <a:xfrm>
            <a:off x="3810000" y="6553200"/>
            <a:ext cx="4343400" cy="196850"/>
          </a:xfrm>
          <a:prstGeom prst="rect">
            <a:avLst/>
          </a:prstGeom>
        </p:spPr>
        <p:txBody>
          <a:bodyPr lIns="0" tIns="0" rIns="0" bIns="0" anchor="ct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cSld>
  <p:clrMap bg1="lt1" tx1="dk1" bg2="lt2" tx2="dk2" accent1="accent1" accent2="accent2" accent3="accent3" accent4="accent4" accent5="accent5" accent6="accent6" hlink="hlink" folHlink="folHlink"/>
  <p:sldLayoutIdLst>
    <p:sldLayoutId id="2147484811" r:id="rId1"/>
    <p:sldLayoutId id="2147484812" r:id="rId2"/>
    <p:sldLayoutId id="2147484813" r:id="rId3"/>
    <p:sldLayoutId id="2147484814" r:id="rId4"/>
    <p:sldLayoutId id="2147484815" r:id="rId5"/>
    <p:sldLayoutId id="2147484816" r:id="rId6"/>
    <p:sldLayoutId id="2147484817" r:id="rId7"/>
    <p:sldLayoutId id="2147484818" r:id="rId8"/>
  </p:sldLayoutIdLst>
  <p:hf hdr="0"/>
  <p:txStyles>
    <p:titleStyle>
      <a:lvl1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1pPr>
      <a:lvl2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2pPr>
      <a:lvl3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3pPr>
      <a:lvl4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4pPr>
      <a:lvl5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5pPr>
      <a:lvl6pPr marL="457159"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6pPr>
      <a:lvl7pPr marL="914318"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7pPr>
      <a:lvl8pPr marL="1371477"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8pPr>
      <a:lvl9pPr marL="1828637"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9pPr>
    </p:titleStyle>
    <p:bodyStyle>
      <a:lvl1pPr marL="182563" indent="-182563" algn="l" defTabSz="806450" rtl="0" eaLnBrk="0" fontAlgn="base" hangingPunct="0">
        <a:lnSpc>
          <a:spcPct val="90000"/>
        </a:lnSpc>
        <a:spcBef>
          <a:spcPts val="1200"/>
        </a:spcBef>
        <a:spcAft>
          <a:spcPct val="0"/>
        </a:spcAft>
        <a:buSzPct val="100000"/>
        <a:buFont typeface="Wingdings" pitchFamily="2" charset="2"/>
        <a:buChar char="§"/>
        <a:defRPr sz="2200">
          <a:solidFill>
            <a:srgbClr val="064308"/>
          </a:solidFill>
          <a:latin typeface="Arial" charset="0"/>
          <a:ea typeface="ＭＳ Ｐゴシック" pitchFamily="-65" charset="-128"/>
          <a:cs typeface="ＭＳ Ｐゴシック" pitchFamily="-65" charset="-128"/>
        </a:defRPr>
      </a:lvl1pPr>
      <a:lvl2pPr marL="365125" indent="-153988" algn="l" defTabSz="806450" rtl="0" eaLnBrk="0" fontAlgn="base" hangingPunct="0">
        <a:lnSpc>
          <a:spcPct val="90000"/>
        </a:lnSpc>
        <a:spcBef>
          <a:spcPts val="200"/>
        </a:spcBef>
        <a:spcAft>
          <a:spcPct val="0"/>
        </a:spcAft>
        <a:buSzPct val="100000"/>
        <a:buFont typeface="Arial" panose="020B0604020202020204" pitchFamily="34" charset="0"/>
        <a:buChar char="•"/>
        <a:defRPr sz="2000">
          <a:solidFill>
            <a:schemeClr val="tx1"/>
          </a:solidFill>
          <a:latin typeface="Arial" charset="0"/>
          <a:ea typeface="ＭＳ Ｐゴシック" charset="-128"/>
          <a:cs typeface="ＭＳ Ｐゴシック"/>
        </a:defRPr>
      </a:lvl2pPr>
      <a:lvl3pPr marL="593725" indent="-163513" algn="l" defTabSz="806450" rtl="0" eaLnBrk="0" fontAlgn="base" hangingPunct="0">
        <a:lnSpc>
          <a:spcPct val="90000"/>
        </a:lnSpc>
        <a:spcBef>
          <a:spcPts val="200"/>
        </a:spcBef>
        <a:spcAft>
          <a:spcPct val="0"/>
        </a:spcAft>
        <a:buSzPct val="100000"/>
        <a:buFont typeface="Lucida Grande" panose="020B0600040502020204" pitchFamily="34" charset="0"/>
        <a:buChar char="»"/>
        <a:defRPr>
          <a:solidFill>
            <a:schemeClr val="tx1"/>
          </a:solidFill>
          <a:latin typeface="Arial" charset="0"/>
          <a:ea typeface="ヒラギノ角ゴ Pro W3" pitchFamily="-111" charset="-128"/>
          <a:cs typeface="ヒラギノ角ゴ Pro W3" pitchFamily="-111" charset="-128"/>
        </a:defRPr>
      </a:lvl3pPr>
      <a:lvl4pPr marL="730250" indent="-136525" algn="l" defTabSz="806450" rtl="0" eaLnBrk="0" fontAlgn="base" hangingPunct="0">
        <a:lnSpc>
          <a:spcPct val="90000"/>
        </a:lnSpc>
        <a:spcBef>
          <a:spcPts val="200"/>
        </a:spcBef>
        <a:spcAft>
          <a:spcPct val="0"/>
        </a:spcAft>
        <a:buClr>
          <a:srgbClr val="999999"/>
        </a:buClr>
        <a:buSzPct val="100000"/>
        <a:buFont typeface="Arial" panose="020B0604020202020204" pitchFamily="34" charset="0"/>
        <a:buChar char="•"/>
        <a:defRPr sz="1600">
          <a:solidFill>
            <a:schemeClr val="tx1"/>
          </a:solidFill>
          <a:latin typeface="Helvetica" charset="0"/>
          <a:ea typeface="ヒラギノ角ゴ Pro W3" pitchFamily="-111" charset="-128"/>
          <a:cs typeface="ヒラギノ角ゴ Pro W3"/>
        </a:defRPr>
      </a:lvl4pPr>
      <a:lvl5pPr marL="1004888" indent="-182563" algn="l" defTabSz="806450" rtl="0" eaLnBrk="0" fontAlgn="base" hangingPunct="0">
        <a:lnSpc>
          <a:spcPct val="90000"/>
        </a:lnSpc>
        <a:spcBef>
          <a:spcPts val="200"/>
        </a:spcBef>
        <a:spcAft>
          <a:spcPct val="0"/>
        </a:spcAft>
        <a:buClr>
          <a:srgbClr val="999999"/>
        </a:buClr>
        <a:buSzPct val="100000"/>
        <a:buFont typeface="Lucida Grande" panose="020B0600040502020204" pitchFamily="34" charset="0"/>
        <a:buChar char="»"/>
        <a:defRPr sz="1400">
          <a:solidFill>
            <a:schemeClr val="tx1"/>
          </a:solidFill>
          <a:latin typeface="Helvetica" charset="0"/>
          <a:ea typeface="ヒラギノ角ゴ Pro W3" pitchFamily="-111" charset="-128"/>
          <a:cs typeface="ヒラギノ角ゴ Pro W3"/>
        </a:defRPr>
      </a:lvl5pPr>
      <a:lvl6pPr marL="2223889"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6pPr>
      <a:lvl7pPr marL="2681050"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7pPr>
      <a:lvl8pPr marL="3138209"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8pPr>
      <a:lvl9pPr marL="3595368"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39F512B-8BE9-0AC1-47F4-62010343D848}"/>
              </a:ext>
            </a:extLst>
          </p:cNvPr>
          <p:cNvSpPr>
            <a:spLocks noGrp="1" noChangeArrowheads="1"/>
          </p:cNvSpPr>
          <p:nvPr>
            <p:ph type="title"/>
          </p:nvPr>
        </p:nvSpPr>
        <p:spPr bwMode="auto">
          <a:xfrm>
            <a:off x="76200" y="76200"/>
            <a:ext cx="89916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6091" tIns="22437" rIns="56091" bIns="22437" numCol="1" anchor="t" anchorCtr="0" compatLnSpc="1">
            <a:prstTxWarp prst="textNoShape">
              <a:avLst/>
            </a:prstTxWarp>
            <a:spAutoFit/>
          </a:bodyPr>
          <a:lstStyle/>
          <a:p>
            <a:pPr lvl="0"/>
            <a:r>
              <a:rPr lang="en-US" altLang="sv-SE"/>
              <a:t>Click to edit Master title style</a:t>
            </a:r>
          </a:p>
        </p:txBody>
      </p:sp>
      <p:sp>
        <p:nvSpPr>
          <p:cNvPr id="10243" name="Rectangle 6">
            <a:extLst>
              <a:ext uri="{FF2B5EF4-FFF2-40B4-BE49-F238E27FC236}">
                <a16:creationId xmlns:a16="http://schemas.microsoft.com/office/drawing/2014/main" id="{B407F7DA-D748-9FF6-2CBF-3EA16E58C4A2}"/>
              </a:ext>
            </a:extLst>
          </p:cNvPr>
          <p:cNvSpPr>
            <a:spLocks noGrp="1" noChangeArrowheads="1"/>
          </p:cNvSpPr>
          <p:nvPr>
            <p:ph type="body" idx="1"/>
          </p:nvPr>
        </p:nvSpPr>
        <p:spPr bwMode="auto">
          <a:xfrm>
            <a:off x="76200" y="1066800"/>
            <a:ext cx="8991600"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sv-SE"/>
              <a:t>Click to edit Master text styles</a:t>
            </a:r>
          </a:p>
          <a:p>
            <a:pPr lvl="1"/>
            <a:r>
              <a:rPr lang="en-US" altLang="sv-SE"/>
              <a:t>Second level</a:t>
            </a:r>
          </a:p>
          <a:p>
            <a:pPr lvl="2"/>
            <a:r>
              <a:rPr lang="en-US" altLang="sv-SE"/>
              <a:t>Third level</a:t>
            </a:r>
          </a:p>
          <a:p>
            <a:pPr lvl="3"/>
            <a:r>
              <a:rPr lang="en-US" altLang="sv-SE"/>
              <a:t>Fourth level</a:t>
            </a:r>
          </a:p>
          <a:p>
            <a:pPr lvl="4"/>
            <a:r>
              <a:rPr lang="en-US" altLang="sv-SE"/>
              <a:t>Fifth level</a:t>
            </a:r>
          </a:p>
        </p:txBody>
      </p:sp>
      <p:sp>
        <p:nvSpPr>
          <p:cNvPr id="20" name="Footer Placeholder 10">
            <a:extLst>
              <a:ext uri="{FF2B5EF4-FFF2-40B4-BE49-F238E27FC236}">
                <a16:creationId xmlns:a16="http://schemas.microsoft.com/office/drawing/2014/main" id="{87C06102-DDB9-6C4F-B426-0C7D2F8A9FCB}"/>
              </a:ext>
            </a:extLst>
          </p:cNvPr>
          <p:cNvSpPr>
            <a:spLocks noGrp="1"/>
          </p:cNvSpPr>
          <p:nvPr>
            <p:ph type="ftr" sz="quarter" idx="3"/>
          </p:nvPr>
        </p:nvSpPr>
        <p:spPr>
          <a:xfrm>
            <a:off x="3810000" y="6324600"/>
            <a:ext cx="5181600" cy="196850"/>
          </a:xfrm>
          <a:prstGeom prst="rect">
            <a:avLst/>
          </a:prstGeom>
        </p:spPr>
        <p:txBody>
          <a:bodyPr lIns="0" tIns="0" rIns="0" bIns="0" anchor="ctr"/>
          <a:lstStyle>
            <a:lvl1pPr algn="r" rtl="0" eaLnBrk="0" fontAlgn="base" hangingPunct="0">
              <a:lnSpc>
                <a:spcPct val="90000"/>
              </a:lnSpc>
              <a:spcBef>
                <a:spcPct val="0"/>
              </a:spcBef>
              <a:spcAft>
                <a:spcPct val="0"/>
              </a:spcAft>
              <a:defRPr lang="fr-FR" sz="1000" kern="1200">
                <a:solidFill>
                  <a:srgbClr val="064308"/>
                </a:solidFill>
                <a:latin typeface="Arial" pitchFamily="34" charset="0"/>
                <a:ea typeface="+mn-ea"/>
                <a:cs typeface="Arial" pitchFamily="34" charset="0"/>
              </a:defRPr>
            </a:lvl1pPr>
          </a:lstStyle>
          <a:p>
            <a:pPr>
              <a:defRPr/>
            </a:pPr>
            <a:r>
              <a:rPr lang="en-US"/>
              <a:t>USPAS | Cooling Below 1 K - J. G. Weisend II</a:t>
            </a:r>
            <a:endParaRPr lang="en-US" dirty="0"/>
          </a:p>
        </p:txBody>
      </p:sp>
      <p:sp>
        <p:nvSpPr>
          <p:cNvPr id="21" name="Slide Number Placeholder 4">
            <a:extLst>
              <a:ext uri="{FF2B5EF4-FFF2-40B4-BE49-F238E27FC236}">
                <a16:creationId xmlns:a16="http://schemas.microsoft.com/office/drawing/2014/main" id="{75E6E28C-F47B-4E44-93A0-D2BAF9F21BE7}"/>
              </a:ext>
            </a:extLst>
          </p:cNvPr>
          <p:cNvSpPr>
            <a:spLocks noGrp="1"/>
          </p:cNvSpPr>
          <p:nvPr>
            <p:ph type="sldNum" sz="quarter" idx="4"/>
          </p:nvPr>
        </p:nvSpPr>
        <p:spPr>
          <a:xfrm>
            <a:off x="8229600" y="6553200"/>
            <a:ext cx="762000" cy="196850"/>
          </a:xfrm>
          <a:prstGeom prst="rect">
            <a:avLst/>
          </a:prstGeom>
        </p:spPr>
        <p:txBody>
          <a:bodyPr vert="horz" wrap="square" lIns="0" tIns="0" rIns="0" bIns="0" numCol="1" anchor="ctr" anchorCtr="0" compatLnSpc="1">
            <a:prstTxWarp prst="textNoShape">
              <a:avLst/>
            </a:prstTxWarp>
          </a:bodyPr>
          <a:lstStyle>
            <a:lvl1pPr algn="r">
              <a:lnSpc>
                <a:spcPct val="90000"/>
              </a:lnSpc>
              <a:defRPr sz="1000">
                <a:solidFill>
                  <a:srgbClr val="064308"/>
                </a:solidFill>
                <a:cs typeface="Arial" panose="020B0604020202020204" pitchFamily="34" charset="0"/>
              </a:defRPr>
            </a:lvl1pPr>
          </a:lstStyle>
          <a:p>
            <a:r>
              <a:rPr lang="en-US" altLang="sv-SE"/>
              <a:t>Slide </a:t>
            </a:r>
            <a:fld id="{2E8C024B-8F24-E748-8C9D-C172B3AF8712}" type="slidenum">
              <a:rPr lang="en-US" altLang="sv-SE"/>
              <a:pPr/>
              <a:t>‹#›</a:t>
            </a:fld>
            <a:endParaRPr lang="en-US" altLang="sv-SE"/>
          </a:p>
        </p:txBody>
      </p:sp>
      <p:sp>
        <p:nvSpPr>
          <p:cNvPr id="22" name="Date Placeholder 3">
            <a:extLst>
              <a:ext uri="{FF2B5EF4-FFF2-40B4-BE49-F238E27FC236}">
                <a16:creationId xmlns:a16="http://schemas.microsoft.com/office/drawing/2014/main" id="{829BDA6F-C1E1-5B45-AD79-2B972D333F81}"/>
              </a:ext>
            </a:extLst>
          </p:cNvPr>
          <p:cNvSpPr>
            <a:spLocks noGrp="1"/>
          </p:cNvSpPr>
          <p:nvPr>
            <p:ph type="dt" sz="half" idx="2"/>
          </p:nvPr>
        </p:nvSpPr>
        <p:spPr>
          <a:xfrm>
            <a:off x="3810000" y="6553200"/>
            <a:ext cx="4343400" cy="196850"/>
          </a:xfrm>
          <a:prstGeom prst="rect">
            <a:avLst/>
          </a:prstGeom>
        </p:spPr>
        <p:txBody>
          <a:bodyPr lIns="0" tIns="0" rIns="0" bIns="0" anchor="ctr"/>
          <a:lstStyle>
            <a:lvl1pPr algn="r" rtl="0" eaLnBrk="0" fontAlgn="base" hangingPunct="0">
              <a:lnSpc>
                <a:spcPct val="90000"/>
              </a:lnSpc>
              <a:spcBef>
                <a:spcPct val="0"/>
              </a:spcBef>
              <a:spcAft>
                <a:spcPct val="0"/>
              </a:spcAft>
              <a:defRPr lang="en-US" sz="1000" kern="1200">
                <a:solidFill>
                  <a:srgbClr val="064308"/>
                </a:solidFill>
                <a:latin typeface="Arial" pitchFamily="34" charset="0"/>
                <a:ea typeface="+mn-ea"/>
                <a:cs typeface="Arial" pitchFamily="34" charset="0"/>
              </a:defRPr>
            </a:lvl1pPr>
          </a:lstStyle>
          <a:p>
            <a:pPr>
              <a:defRPr/>
            </a:pPr>
            <a:r>
              <a:rPr lang="sv-SE"/>
              <a:t>Winter 2025</a:t>
            </a:r>
            <a:endParaRPr/>
          </a:p>
        </p:txBody>
      </p:sp>
    </p:spTree>
  </p:cSld>
  <p:clrMap bg1="lt1" tx1="dk1" bg2="lt2" tx2="dk2" accent1="accent1" accent2="accent2" accent3="accent3" accent4="accent4" accent5="accent5" accent6="accent6" hlink="hlink" folHlink="folHlink"/>
  <p:sldLayoutIdLst>
    <p:sldLayoutId id="2147484819" r:id="rId1"/>
    <p:sldLayoutId id="2147484820" r:id="rId2"/>
    <p:sldLayoutId id="2147484821" r:id="rId3"/>
    <p:sldLayoutId id="2147484822" r:id="rId4"/>
    <p:sldLayoutId id="2147484823" r:id="rId5"/>
    <p:sldLayoutId id="2147484824" r:id="rId6"/>
    <p:sldLayoutId id="2147484825" r:id="rId7"/>
    <p:sldLayoutId id="2147484826" r:id="rId8"/>
    <p:sldLayoutId id="2147484827" r:id="rId9"/>
  </p:sldLayoutIdLst>
  <p:hf hdr="0"/>
  <p:txStyles>
    <p:titleStyle>
      <a:lvl1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1pPr>
      <a:lvl2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2pPr>
      <a:lvl3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3pPr>
      <a:lvl4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4pPr>
      <a:lvl5pPr algn="ctr" defTabSz="806450" rtl="0" eaLnBrk="0" fontAlgn="base" hangingPunct="0">
        <a:lnSpc>
          <a:spcPct val="88000"/>
        </a:lnSpc>
        <a:spcBef>
          <a:spcPct val="0"/>
        </a:spcBef>
        <a:spcAft>
          <a:spcPct val="0"/>
        </a:spcAft>
        <a:defRPr sz="3200" b="1">
          <a:solidFill>
            <a:srgbClr val="064308"/>
          </a:solidFill>
          <a:latin typeface="Arial" charset="0"/>
          <a:ea typeface="ＭＳ Ｐゴシック" pitchFamily="-65" charset="-128"/>
          <a:cs typeface="ＭＳ Ｐゴシック" pitchFamily="-65" charset="-128"/>
        </a:defRPr>
      </a:lvl5pPr>
      <a:lvl6pPr marL="457159"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6pPr>
      <a:lvl7pPr marL="914318"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7pPr>
      <a:lvl8pPr marL="1371477"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8pPr>
      <a:lvl9pPr marL="1828637" algn="ctr" defTabSz="807966" rtl="0" eaLnBrk="1" fontAlgn="base" hangingPunct="1">
        <a:lnSpc>
          <a:spcPct val="88000"/>
        </a:lnSpc>
        <a:spcBef>
          <a:spcPct val="0"/>
        </a:spcBef>
        <a:spcAft>
          <a:spcPct val="0"/>
        </a:spcAft>
        <a:defRPr sz="3200" b="1">
          <a:solidFill>
            <a:srgbClr val="064308"/>
          </a:solidFill>
          <a:latin typeface="Arial" charset="0"/>
          <a:ea typeface="Arial" charset="0"/>
          <a:cs typeface="Arial" charset="0"/>
        </a:defRPr>
      </a:lvl9pPr>
    </p:titleStyle>
    <p:bodyStyle>
      <a:lvl1pPr marL="182563" indent="-182563" algn="l" defTabSz="806450" rtl="0" eaLnBrk="0" fontAlgn="base" hangingPunct="0">
        <a:lnSpc>
          <a:spcPct val="90000"/>
        </a:lnSpc>
        <a:spcBef>
          <a:spcPts val="1200"/>
        </a:spcBef>
        <a:spcAft>
          <a:spcPct val="0"/>
        </a:spcAft>
        <a:buSzPct val="100000"/>
        <a:buFont typeface="Wingdings" pitchFamily="2" charset="2"/>
        <a:buChar char="§"/>
        <a:defRPr sz="2200">
          <a:solidFill>
            <a:srgbClr val="064308"/>
          </a:solidFill>
          <a:latin typeface="Arial" charset="0"/>
          <a:ea typeface="ＭＳ Ｐゴシック" pitchFamily="-65" charset="-128"/>
          <a:cs typeface="ＭＳ Ｐゴシック" pitchFamily="-65" charset="-128"/>
        </a:defRPr>
      </a:lvl1pPr>
      <a:lvl2pPr marL="365125" indent="-153988" algn="l" defTabSz="806450" rtl="0" eaLnBrk="0" fontAlgn="base" hangingPunct="0">
        <a:lnSpc>
          <a:spcPct val="90000"/>
        </a:lnSpc>
        <a:spcBef>
          <a:spcPts val="200"/>
        </a:spcBef>
        <a:spcAft>
          <a:spcPct val="0"/>
        </a:spcAft>
        <a:buSzPct val="100000"/>
        <a:buFont typeface="Arial" panose="020B0604020202020204" pitchFamily="34" charset="0"/>
        <a:buChar char="•"/>
        <a:defRPr sz="2000">
          <a:solidFill>
            <a:schemeClr val="tx1"/>
          </a:solidFill>
          <a:latin typeface="Arial" charset="0"/>
          <a:ea typeface="ＭＳ Ｐゴシック" charset="-128"/>
          <a:cs typeface="ＭＳ Ｐゴシック"/>
        </a:defRPr>
      </a:lvl2pPr>
      <a:lvl3pPr marL="593725" indent="-163513" algn="l" defTabSz="806450" rtl="0" eaLnBrk="0" fontAlgn="base" hangingPunct="0">
        <a:lnSpc>
          <a:spcPct val="90000"/>
        </a:lnSpc>
        <a:spcBef>
          <a:spcPts val="200"/>
        </a:spcBef>
        <a:spcAft>
          <a:spcPct val="0"/>
        </a:spcAft>
        <a:buSzPct val="100000"/>
        <a:buFont typeface="Lucida Grande" panose="020B0600040502020204" pitchFamily="34" charset="0"/>
        <a:buChar char="»"/>
        <a:defRPr>
          <a:solidFill>
            <a:schemeClr val="tx1"/>
          </a:solidFill>
          <a:latin typeface="Arial" charset="0"/>
          <a:ea typeface="ヒラギノ角ゴ Pro W3" pitchFamily="-111" charset="-128"/>
          <a:cs typeface="ヒラギノ角ゴ Pro W3" pitchFamily="-111" charset="-128"/>
        </a:defRPr>
      </a:lvl3pPr>
      <a:lvl4pPr marL="730250" indent="-136525" algn="l" defTabSz="806450" rtl="0" eaLnBrk="0" fontAlgn="base" hangingPunct="0">
        <a:lnSpc>
          <a:spcPct val="90000"/>
        </a:lnSpc>
        <a:spcBef>
          <a:spcPts val="200"/>
        </a:spcBef>
        <a:spcAft>
          <a:spcPct val="0"/>
        </a:spcAft>
        <a:buClr>
          <a:srgbClr val="999999"/>
        </a:buClr>
        <a:buSzPct val="100000"/>
        <a:buFont typeface="Arial" panose="020B0604020202020204" pitchFamily="34" charset="0"/>
        <a:buChar char="•"/>
        <a:defRPr sz="1600">
          <a:solidFill>
            <a:schemeClr val="tx1"/>
          </a:solidFill>
          <a:latin typeface="Helvetica" charset="0"/>
          <a:ea typeface="ヒラギノ角ゴ Pro W3" pitchFamily="-111" charset="-128"/>
          <a:cs typeface="ヒラギノ角ゴ Pro W3"/>
        </a:defRPr>
      </a:lvl4pPr>
      <a:lvl5pPr marL="1004888" indent="-182563" algn="l" defTabSz="806450" rtl="0" eaLnBrk="0" fontAlgn="base" hangingPunct="0">
        <a:lnSpc>
          <a:spcPct val="90000"/>
        </a:lnSpc>
        <a:spcBef>
          <a:spcPts val="200"/>
        </a:spcBef>
        <a:spcAft>
          <a:spcPct val="0"/>
        </a:spcAft>
        <a:buClr>
          <a:srgbClr val="999999"/>
        </a:buClr>
        <a:buSzPct val="100000"/>
        <a:buFont typeface="Lucida Grande" panose="020B0600040502020204" pitchFamily="34" charset="0"/>
        <a:buChar char="»"/>
        <a:defRPr sz="1400">
          <a:solidFill>
            <a:schemeClr val="tx1"/>
          </a:solidFill>
          <a:latin typeface="Helvetica" charset="0"/>
          <a:ea typeface="ヒラギノ角ゴ Pro W3" pitchFamily="-111" charset="-128"/>
          <a:cs typeface="ヒラギノ角ゴ Pro W3"/>
        </a:defRPr>
      </a:lvl5pPr>
      <a:lvl6pPr marL="2223889"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6pPr>
      <a:lvl7pPr marL="2681050"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7pPr>
      <a:lvl8pPr marL="3138209"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8pPr>
      <a:lvl9pPr marL="3595368" indent="-150799" algn="l" defTabSz="807966" rtl="0" eaLnBrk="1" fontAlgn="base" hangingPunct="1">
        <a:lnSpc>
          <a:spcPct val="90000"/>
        </a:lnSpc>
        <a:spcBef>
          <a:spcPct val="10000"/>
        </a:spcBef>
        <a:spcAft>
          <a:spcPct val="0"/>
        </a:spcAft>
        <a:buSzPct val="100000"/>
        <a:buChar char="–"/>
        <a:defRPr sz="1300">
          <a:solidFill>
            <a:schemeClr val="tx1"/>
          </a:solidFill>
          <a:latin typeface="Helvetica" charset="0"/>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Title Placeholder 1">
            <a:extLst>
              <a:ext uri="{FF2B5EF4-FFF2-40B4-BE49-F238E27FC236}">
                <a16:creationId xmlns:a16="http://schemas.microsoft.com/office/drawing/2014/main" id="{E67F0F9F-A5C1-DFC0-8CAA-07D79EAE7338}"/>
              </a:ext>
            </a:extLst>
          </p:cNvPr>
          <p:cNvSpPr>
            <a:spLocks noGrp="1"/>
          </p:cNvSpPr>
          <p:nvPr>
            <p:ph type="title"/>
          </p:nvPr>
        </p:nvSpPr>
        <p:spPr bwMode="auto">
          <a:xfrm>
            <a:off x="457200" y="274638"/>
            <a:ext cx="71389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v-SE"/>
              <a:t>Click to edit Master title style</a:t>
            </a:r>
            <a:endParaRPr lang="sv-SE" altLang="sv-SE"/>
          </a:p>
        </p:txBody>
      </p:sp>
      <p:sp>
        <p:nvSpPr>
          <p:cNvPr id="20483" name="Text Placeholder 2">
            <a:extLst>
              <a:ext uri="{FF2B5EF4-FFF2-40B4-BE49-F238E27FC236}">
                <a16:creationId xmlns:a16="http://schemas.microsoft.com/office/drawing/2014/main" id="{FF2C95E4-2A7A-9B2C-DA16-0CB4BD4BE7B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v-SE"/>
              <a:t>Click to edit Master text styles</a:t>
            </a:r>
          </a:p>
          <a:p>
            <a:pPr lvl="1"/>
            <a:r>
              <a:rPr lang="en-US" altLang="sv-SE"/>
              <a:t>Second level</a:t>
            </a:r>
          </a:p>
          <a:p>
            <a:pPr lvl="2"/>
            <a:r>
              <a:rPr lang="en-US" altLang="sv-SE"/>
              <a:t>Third level</a:t>
            </a:r>
          </a:p>
          <a:p>
            <a:pPr lvl="3"/>
            <a:r>
              <a:rPr lang="en-US" altLang="sv-SE"/>
              <a:t>Fourth level</a:t>
            </a:r>
          </a:p>
        </p:txBody>
      </p:sp>
      <p:sp>
        <p:nvSpPr>
          <p:cNvPr id="4" name="Date Placeholder 3">
            <a:extLst>
              <a:ext uri="{FF2B5EF4-FFF2-40B4-BE49-F238E27FC236}">
                <a16:creationId xmlns:a16="http://schemas.microsoft.com/office/drawing/2014/main" id="{BFB5C7EC-BFC3-C945-BA17-0129AE87902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r>
              <a:rPr lang="sv-SE"/>
              <a:t>Winter 2025</a:t>
            </a:r>
            <a:endParaRPr lang="sv-SE" dirty="0"/>
          </a:p>
        </p:txBody>
      </p:sp>
      <p:sp>
        <p:nvSpPr>
          <p:cNvPr id="5" name="Footer Placeholder 4">
            <a:extLst>
              <a:ext uri="{FF2B5EF4-FFF2-40B4-BE49-F238E27FC236}">
                <a16:creationId xmlns:a16="http://schemas.microsoft.com/office/drawing/2014/main" id="{0BE45DF1-8ADA-994D-81BE-ACCC3A7E1BB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r>
              <a:rPr lang="sv-SE"/>
              <a:t>USPAS | Cooling Below 1 K - J. G. Weisend II</a:t>
            </a:r>
            <a:endParaRPr lang="sv-SE" dirty="0"/>
          </a:p>
        </p:txBody>
      </p:sp>
      <p:sp>
        <p:nvSpPr>
          <p:cNvPr id="6" name="Slide Number Placeholder 5">
            <a:extLst>
              <a:ext uri="{FF2B5EF4-FFF2-40B4-BE49-F238E27FC236}">
                <a16:creationId xmlns:a16="http://schemas.microsoft.com/office/drawing/2014/main" id="{58BC1C89-D228-4242-A537-2C4A4DFFCF4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0DC5126D-A3DF-9748-8D18-4F0A9ED52ACC}" type="slidenum">
              <a:rPr lang="sv-SE" altLang="sv-SE"/>
              <a:pPr/>
              <a:t>‹#›</a:t>
            </a:fld>
            <a:endParaRPr lang="sv-SE" altLang="sv-SE"/>
          </a:p>
        </p:txBody>
      </p:sp>
    </p:spTree>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Lst>
  <p:hf hdr="0"/>
  <p:txStyles>
    <p:titleStyle>
      <a:lvl1pPr algn="l" rtl="0" eaLnBrk="0" fontAlgn="base" hangingPunct="0">
        <a:spcBef>
          <a:spcPct val="0"/>
        </a:spcBef>
        <a:spcAft>
          <a:spcPct val="0"/>
        </a:spcAft>
        <a:defRPr sz="3200" kern="1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200">
          <a:solidFill>
            <a:schemeClr val="bg1"/>
          </a:solidFill>
          <a:latin typeface="Calibri" charset="0"/>
          <a:ea typeface="ＭＳ Ｐゴシック" charset="0"/>
          <a:cs typeface="ＭＳ Ｐゴシック" charset="0"/>
        </a:defRPr>
      </a:lvl2pPr>
      <a:lvl3pPr algn="l" rtl="0" eaLnBrk="0" fontAlgn="base" hangingPunct="0">
        <a:spcBef>
          <a:spcPct val="0"/>
        </a:spcBef>
        <a:spcAft>
          <a:spcPct val="0"/>
        </a:spcAft>
        <a:defRPr sz="3200">
          <a:solidFill>
            <a:schemeClr val="bg1"/>
          </a:solidFill>
          <a:latin typeface="Calibri" charset="0"/>
          <a:ea typeface="ＭＳ Ｐゴシック" charset="0"/>
          <a:cs typeface="ＭＳ Ｐゴシック" charset="0"/>
        </a:defRPr>
      </a:lvl3pPr>
      <a:lvl4pPr algn="l" rtl="0" eaLnBrk="0" fontAlgn="base" hangingPunct="0">
        <a:spcBef>
          <a:spcPct val="0"/>
        </a:spcBef>
        <a:spcAft>
          <a:spcPct val="0"/>
        </a:spcAft>
        <a:defRPr sz="3200">
          <a:solidFill>
            <a:schemeClr val="bg1"/>
          </a:solidFill>
          <a:latin typeface="Calibri" charset="0"/>
          <a:ea typeface="ＭＳ Ｐゴシック" charset="0"/>
          <a:cs typeface="ＭＳ Ｐゴシック" charset="0"/>
        </a:defRPr>
      </a:lvl4pPr>
      <a:lvl5pPr algn="l" rtl="0" eaLnBrk="0" fontAlgn="base" hangingPunct="0">
        <a:spcBef>
          <a:spcPct val="0"/>
        </a:spcBef>
        <a:spcAft>
          <a:spcPct val="0"/>
        </a:spcAft>
        <a:defRPr sz="3200">
          <a:solidFill>
            <a:schemeClr val="bg1"/>
          </a:solidFill>
          <a:latin typeface="Calibri" charset="0"/>
          <a:ea typeface="ＭＳ Ｐゴシック" charset="0"/>
          <a:cs typeface="ＭＳ Ｐゴシック" charset="0"/>
        </a:defRPr>
      </a:lvl5pPr>
      <a:lvl6pPr marL="457200" algn="l" rtl="0" fontAlgn="base">
        <a:spcBef>
          <a:spcPct val="0"/>
        </a:spcBef>
        <a:spcAft>
          <a:spcPct val="0"/>
        </a:spcAft>
        <a:defRPr sz="3200">
          <a:solidFill>
            <a:schemeClr val="bg1"/>
          </a:solidFill>
          <a:latin typeface="Calibri" charset="0"/>
          <a:ea typeface="ＭＳ Ｐゴシック" charset="0"/>
          <a:cs typeface="ＭＳ Ｐゴシック" charset="0"/>
        </a:defRPr>
      </a:lvl6pPr>
      <a:lvl7pPr marL="914400" algn="l" rtl="0" fontAlgn="base">
        <a:spcBef>
          <a:spcPct val="0"/>
        </a:spcBef>
        <a:spcAft>
          <a:spcPct val="0"/>
        </a:spcAft>
        <a:defRPr sz="3200">
          <a:solidFill>
            <a:schemeClr val="bg1"/>
          </a:solidFill>
          <a:latin typeface="Calibri" charset="0"/>
          <a:ea typeface="ＭＳ Ｐゴシック" charset="0"/>
          <a:cs typeface="ＭＳ Ｐゴシック" charset="0"/>
        </a:defRPr>
      </a:lvl7pPr>
      <a:lvl8pPr marL="1371600" algn="l" rtl="0" fontAlgn="base">
        <a:spcBef>
          <a:spcPct val="0"/>
        </a:spcBef>
        <a:spcAft>
          <a:spcPct val="0"/>
        </a:spcAft>
        <a:defRPr sz="3200">
          <a:solidFill>
            <a:schemeClr val="bg1"/>
          </a:solidFill>
          <a:latin typeface="Calibri" charset="0"/>
          <a:ea typeface="ＭＳ Ｐゴシック" charset="0"/>
          <a:cs typeface="ＭＳ Ｐゴシック" charset="0"/>
        </a:defRPr>
      </a:lvl8pPr>
      <a:lvl9pPr marL="1828800" algn="l" rtl="0" fontAlgn="base">
        <a:spcBef>
          <a:spcPct val="0"/>
        </a:spcBef>
        <a:spcAft>
          <a:spcPct val="0"/>
        </a:spcAft>
        <a:defRPr sz="3200">
          <a:solidFill>
            <a:schemeClr val="bg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rgbClr val="7F7F7F"/>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7F7F7F"/>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rgbClr val="7F7F7F"/>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rgbClr val="7F7F7F"/>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3505421-C427-5570-F44E-B788A82C6592}"/>
              </a:ext>
            </a:extLst>
          </p:cNvPr>
          <p:cNvSpPr>
            <a:spLocks noGrp="1"/>
          </p:cNvSpPr>
          <p:nvPr>
            <p:ph type="ctrTitle"/>
          </p:nvPr>
        </p:nvSpPr>
        <p:spPr/>
        <p:txBody>
          <a:bodyPr/>
          <a:lstStyle/>
          <a:p>
            <a:pPr algn="ctr" eaLnBrk="1" hangingPunct="1"/>
            <a:r>
              <a:rPr lang="en-GB" altLang="sv-SE" sz="4000">
                <a:ea typeface="ＭＳ Ｐゴシック" panose="020B0600070205080204" pitchFamily="34" charset="-128"/>
              </a:rPr>
              <a:t>Cooling Below 1 K</a:t>
            </a:r>
            <a:endParaRPr lang="en-GB" altLang="sv-SE">
              <a:ea typeface="ＭＳ Ｐゴシック" panose="020B0600070205080204" pitchFamily="34" charset="-128"/>
            </a:endParaRPr>
          </a:p>
        </p:txBody>
      </p:sp>
      <p:sp>
        <p:nvSpPr>
          <p:cNvPr id="29699" name="Subtitle 2">
            <a:extLst>
              <a:ext uri="{FF2B5EF4-FFF2-40B4-BE49-F238E27FC236}">
                <a16:creationId xmlns:a16="http://schemas.microsoft.com/office/drawing/2014/main" id="{B15CF30C-5245-BBDE-5929-DD2BB3B0A0F2}"/>
              </a:ext>
            </a:extLst>
          </p:cNvPr>
          <p:cNvSpPr>
            <a:spLocks noGrp="1"/>
          </p:cNvSpPr>
          <p:nvPr>
            <p:ph type="subTitle" idx="1"/>
          </p:nvPr>
        </p:nvSpPr>
        <p:spPr/>
        <p:txBody>
          <a:bodyPr/>
          <a:lstStyle/>
          <a:p>
            <a:pPr eaLnBrk="1" hangingPunct="1"/>
            <a:r>
              <a:rPr lang="en-GB" altLang="sv-SE" sz="2000">
                <a:solidFill>
                  <a:schemeClr val="bg1"/>
                </a:solidFill>
                <a:ea typeface="ＭＳ Ｐゴシック" panose="020B0600070205080204" pitchFamily="34" charset="-128"/>
              </a:rPr>
              <a:t>J. G. Weisend II</a:t>
            </a:r>
          </a:p>
        </p:txBody>
      </p:sp>
      <p:sp>
        <p:nvSpPr>
          <p:cNvPr id="29700" name="Rectangle 3">
            <a:extLst>
              <a:ext uri="{FF2B5EF4-FFF2-40B4-BE49-F238E27FC236}">
                <a16:creationId xmlns:a16="http://schemas.microsoft.com/office/drawing/2014/main" id="{D586C74E-CF7E-26C1-1567-E994B4492FD0}"/>
              </a:ext>
            </a:extLst>
          </p:cNvPr>
          <p:cNvSpPr>
            <a:spLocks noChangeArrowheads="1"/>
          </p:cNvSpPr>
          <p:nvPr/>
        </p:nvSpPr>
        <p:spPr bwMode="auto">
          <a:xfrm>
            <a:off x="2286000" y="5949950"/>
            <a:ext cx="457200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lnSpc>
                <a:spcPct val="120000"/>
              </a:lnSpc>
              <a:spcBef>
                <a:spcPct val="0"/>
              </a:spcBef>
              <a:buFontTx/>
              <a:buNone/>
            </a:pPr>
            <a:r>
              <a:rPr lang="en-GB" altLang="sv-SE" sz="1600" dirty="0" err="1">
                <a:solidFill>
                  <a:srgbClr val="FFFFFF"/>
                </a:solidFill>
              </a:rPr>
              <a:t>www.europeanspallationsource.se</a:t>
            </a:r>
            <a:endParaRPr lang="en-GB" altLang="sv-SE" sz="1600" dirty="0">
              <a:solidFill>
                <a:srgbClr val="FFFFFF"/>
              </a:solidFill>
            </a:endParaRPr>
          </a:p>
          <a:p>
            <a:pPr algn="ctr" eaLnBrk="1" hangingPunct="1">
              <a:spcBef>
                <a:spcPct val="0"/>
              </a:spcBef>
              <a:buFontTx/>
              <a:buNone/>
            </a:pPr>
            <a:r>
              <a:rPr lang="sv-SE" altLang="sv-SE" sz="1400" dirty="0">
                <a:solidFill>
                  <a:srgbClr val="FFFFFF"/>
                </a:solidFill>
              </a:rPr>
              <a:t>Winter 2025</a:t>
            </a:r>
            <a:endParaRPr lang="en-GB" altLang="sv-SE" sz="1400"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2">
            <a:extLst>
              <a:ext uri="{FF2B5EF4-FFF2-40B4-BE49-F238E27FC236}">
                <a16:creationId xmlns:a16="http://schemas.microsoft.com/office/drawing/2014/main" id="{8D699E7F-5081-592B-B212-88F255F34769}"/>
              </a:ext>
            </a:extLst>
          </p:cNvPr>
          <p:cNvSpPr>
            <a:spLocks noGrp="1"/>
          </p:cNvSpPr>
          <p:nvPr>
            <p:ph type="title"/>
          </p:nvPr>
        </p:nvSpPr>
        <p:spPr>
          <a:xfrm>
            <a:off x="1066800" y="76200"/>
            <a:ext cx="7138988" cy="1143000"/>
          </a:xfrm>
        </p:spPr>
        <p:txBody>
          <a:bodyPr/>
          <a:lstStyle/>
          <a:p>
            <a:r>
              <a:rPr lang="en-US" altLang="sv-SE">
                <a:ea typeface="ＭＳ Ｐゴシック" panose="020B0600070205080204" pitchFamily="34" charset="-128"/>
              </a:rPr>
              <a:t>Adiabatic Demagnetization Refrigerator</a:t>
            </a:r>
          </a:p>
        </p:txBody>
      </p:sp>
      <p:sp>
        <p:nvSpPr>
          <p:cNvPr id="38914" name="Content Placeholder 1">
            <a:extLst>
              <a:ext uri="{FF2B5EF4-FFF2-40B4-BE49-F238E27FC236}">
                <a16:creationId xmlns:a16="http://schemas.microsoft.com/office/drawing/2014/main" id="{B03B2929-6DC7-8D00-24F4-DF147793E970}"/>
              </a:ext>
            </a:extLst>
          </p:cNvPr>
          <p:cNvSpPr>
            <a:spLocks noGrp="1"/>
          </p:cNvSpPr>
          <p:nvPr>
            <p:ph idx="1"/>
          </p:nvPr>
        </p:nvSpPr>
        <p:spPr>
          <a:xfrm>
            <a:off x="152400" y="1524000"/>
            <a:ext cx="8915400" cy="4525963"/>
          </a:xfrm>
        </p:spPr>
        <p:txBody>
          <a:bodyPr/>
          <a:lstStyle/>
          <a:p>
            <a:pPr>
              <a:lnSpc>
                <a:spcPct val="80000"/>
              </a:lnSpc>
            </a:pPr>
            <a:r>
              <a:rPr lang="en-US" altLang="sv-SE" sz="2400">
                <a:solidFill>
                  <a:srgbClr val="000000"/>
                </a:solidFill>
                <a:ea typeface="ＭＳ Ｐゴシック" panose="020B0600070205080204" pitchFamily="34" charset="-128"/>
              </a:rPr>
              <a:t>This technique makes use of two physical effects</a:t>
            </a:r>
          </a:p>
          <a:p>
            <a:pPr lvl="1">
              <a:lnSpc>
                <a:spcPct val="80000"/>
              </a:lnSpc>
            </a:pPr>
            <a:r>
              <a:rPr lang="en-US" altLang="sv-SE" sz="2000">
                <a:solidFill>
                  <a:srgbClr val="000000"/>
                </a:solidFill>
                <a:ea typeface="ＭＳ Ｐゴシック" panose="020B0600070205080204" pitchFamily="34" charset="-128"/>
              </a:rPr>
              <a:t>In a reversible system with no heat transfer the total entropy remains constant</a:t>
            </a:r>
          </a:p>
          <a:p>
            <a:pPr lvl="2">
              <a:lnSpc>
                <a:spcPct val="80000"/>
              </a:lnSpc>
            </a:pPr>
            <a:r>
              <a:rPr lang="en-US" altLang="sv-SE">
                <a:solidFill>
                  <a:srgbClr val="000000"/>
                </a:solidFill>
                <a:ea typeface="ヒラギノ角ゴ Pro W3" pitchFamily="2" charset="-128"/>
              </a:rPr>
              <a:t>Q = TdS (second law)</a:t>
            </a:r>
          </a:p>
          <a:p>
            <a:pPr lvl="1">
              <a:lnSpc>
                <a:spcPct val="80000"/>
              </a:lnSpc>
            </a:pPr>
            <a:r>
              <a:rPr lang="en-US" altLang="sv-SE" sz="2000">
                <a:solidFill>
                  <a:srgbClr val="000000"/>
                </a:solidFill>
                <a:ea typeface="ＭＳ Ｐゴシック" panose="020B0600070205080204" pitchFamily="34" charset="-128"/>
              </a:rPr>
              <a:t>When exposed to a magnetic field, the magnetic regions of a paramagnetic material become more ordered and thus lower in entropy</a:t>
            </a:r>
          </a:p>
          <a:p>
            <a:pPr>
              <a:lnSpc>
                <a:spcPct val="80000"/>
              </a:lnSpc>
            </a:pPr>
            <a:r>
              <a:rPr lang="en-US" altLang="sv-SE" sz="2400">
                <a:solidFill>
                  <a:srgbClr val="000000"/>
                </a:solidFill>
                <a:ea typeface="ＭＳ Ｐゴシック" panose="020B0600070205080204" pitchFamily="34" charset="-128"/>
              </a:rPr>
              <a:t>In effect, the ADR transfers entropy between the random thermal vibrations of the paramagnetic material and the alignment of the magnetic regions. </a:t>
            </a:r>
          </a:p>
          <a:p>
            <a:pPr>
              <a:lnSpc>
                <a:spcPct val="80000"/>
              </a:lnSpc>
            </a:pPr>
            <a:r>
              <a:rPr lang="en-US" altLang="sv-SE" sz="2400">
                <a:solidFill>
                  <a:srgbClr val="000000"/>
                </a:solidFill>
                <a:ea typeface="ＭＳ Ｐゴシック" panose="020B0600070205080204" pitchFamily="34" charset="-128"/>
              </a:rPr>
              <a:t>Note that in order for this to work, the entropy in the magnetic ordering and that of thermal vibrations must be about the same. Thus this only works below ~ 2 - 4 K</a:t>
            </a:r>
          </a:p>
          <a:p>
            <a:pPr>
              <a:lnSpc>
                <a:spcPct val="80000"/>
              </a:lnSpc>
            </a:pPr>
            <a:r>
              <a:rPr lang="en-US" altLang="sv-SE" sz="2400">
                <a:solidFill>
                  <a:srgbClr val="000000"/>
                </a:solidFill>
                <a:ea typeface="ＭＳ Ｐゴシック" panose="020B0600070205080204" pitchFamily="34" charset="-128"/>
              </a:rPr>
              <a:t>An ADR typically consists of a paramagnetic solid or </a:t>
            </a:r>
            <a:r>
              <a:rPr lang="ja-JP" altLang="en-US" sz="2400">
                <a:solidFill>
                  <a:srgbClr val="000000"/>
                </a:solidFill>
                <a:ea typeface="ＭＳ Ｐゴシック" panose="020B0600070205080204" pitchFamily="34" charset="-128"/>
              </a:rPr>
              <a:t>“</a:t>
            </a:r>
            <a:r>
              <a:rPr lang="en-US" altLang="ja-JP" sz="2400">
                <a:solidFill>
                  <a:srgbClr val="000000"/>
                </a:solidFill>
                <a:ea typeface="ＭＳ Ｐゴシック" panose="020B0600070205080204" pitchFamily="34" charset="-128"/>
              </a:rPr>
              <a:t>salt pill</a:t>
            </a:r>
            <a:r>
              <a:rPr lang="ja-JP" altLang="en-US" sz="2400">
                <a:solidFill>
                  <a:srgbClr val="000000"/>
                </a:solidFill>
                <a:ea typeface="ＭＳ Ｐゴシック" panose="020B0600070205080204" pitchFamily="34" charset="-128"/>
              </a:rPr>
              <a:t>”</a:t>
            </a:r>
            <a:r>
              <a:rPr lang="en-US" altLang="ja-JP" sz="2400">
                <a:solidFill>
                  <a:srgbClr val="000000"/>
                </a:solidFill>
                <a:ea typeface="ＭＳ Ｐゴシック" panose="020B0600070205080204" pitchFamily="34" charset="-128"/>
              </a:rPr>
              <a:t>, magnet, heat sink ( typically a &lt;2 K), a thermal switch and item to be cooled</a:t>
            </a:r>
            <a:endParaRPr lang="en-US" altLang="sv-SE" sz="2400">
              <a:solidFill>
                <a:srgbClr val="000000"/>
              </a:solidFill>
              <a:ea typeface="ＭＳ Ｐゴシック" panose="020B0600070205080204" pitchFamily="34" charset="-128"/>
            </a:endParaRPr>
          </a:p>
        </p:txBody>
      </p:sp>
      <p:sp>
        <p:nvSpPr>
          <p:cNvPr id="38915" name="Date Placeholder 5">
            <a:extLst>
              <a:ext uri="{FF2B5EF4-FFF2-40B4-BE49-F238E27FC236}">
                <a16:creationId xmlns:a16="http://schemas.microsoft.com/office/drawing/2014/main" id="{44B9D19E-3574-D91F-9C1A-E6AA48A9F74E}"/>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8916" name="Footer Placeholder 3">
            <a:extLst>
              <a:ext uri="{FF2B5EF4-FFF2-40B4-BE49-F238E27FC236}">
                <a16:creationId xmlns:a16="http://schemas.microsoft.com/office/drawing/2014/main" id="{C2FCAEFF-2A4A-3810-F30A-C3090087541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8917" name="Slide Number Placeholder 4">
            <a:extLst>
              <a:ext uri="{FF2B5EF4-FFF2-40B4-BE49-F238E27FC236}">
                <a16:creationId xmlns:a16="http://schemas.microsoft.com/office/drawing/2014/main" id="{3FB5B0BA-1CAD-F2DA-341C-D2B4F2EC513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B87ED620-96F5-8D49-BDA2-81500F5687A4}" type="slidenum">
              <a:rPr lang="en-US" altLang="sv-SE" sz="1000">
                <a:solidFill>
                  <a:srgbClr val="064308"/>
                </a:solidFill>
                <a:latin typeface="Arial" panose="020B0604020202020204" pitchFamily="34" charset="0"/>
              </a:rPr>
              <a:pPr eaLnBrk="0" hangingPunct="0">
                <a:spcBef>
                  <a:spcPct val="0"/>
                </a:spcBef>
                <a:buFontTx/>
                <a:buNone/>
              </a:pPr>
              <a:t>10</a:t>
            </a:fld>
            <a:endParaRPr lang="en-US" altLang="sv-SE" sz="1000">
              <a:solidFill>
                <a:srgbClr val="064308"/>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a:extLst>
              <a:ext uri="{FF2B5EF4-FFF2-40B4-BE49-F238E27FC236}">
                <a16:creationId xmlns:a16="http://schemas.microsoft.com/office/drawing/2014/main" id="{405CEE64-6008-C783-E6E5-3ACC1889C110}"/>
              </a:ext>
            </a:extLst>
          </p:cNvPr>
          <p:cNvSpPr>
            <a:spLocks noGrp="1"/>
          </p:cNvSpPr>
          <p:nvPr>
            <p:ph type="title"/>
          </p:nvPr>
        </p:nvSpPr>
        <p:spPr>
          <a:xfrm>
            <a:off x="1143000" y="228600"/>
            <a:ext cx="7138988" cy="1143000"/>
          </a:xfrm>
        </p:spPr>
        <p:txBody>
          <a:bodyPr/>
          <a:lstStyle/>
          <a:p>
            <a:r>
              <a:rPr lang="en-US" altLang="sv-SE">
                <a:ea typeface="ＭＳ Ｐゴシック" panose="020B0600070205080204" pitchFamily="34" charset="-128"/>
              </a:rPr>
              <a:t>ADR Process</a:t>
            </a:r>
          </a:p>
        </p:txBody>
      </p:sp>
      <p:sp>
        <p:nvSpPr>
          <p:cNvPr id="39938" name="Content Placeholder 1">
            <a:extLst>
              <a:ext uri="{FF2B5EF4-FFF2-40B4-BE49-F238E27FC236}">
                <a16:creationId xmlns:a16="http://schemas.microsoft.com/office/drawing/2014/main" id="{52E3EF6B-E3C2-184E-DF2E-D7C651920DB8}"/>
              </a:ext>
            </a:extLst>
          </p:cNvPr>
          <p:cNvSpPr>
            <a:spLocks noGrp="1"/>
          </p:cNvSpPr>
          <p:nvPr>
            <p:ph idx="1"/>
          </p:nvPr>
        </p:nvSpPr>
        <p:spPr>
          <a:xfrm>
            <a:off x="152400" y="1524000"/>
            <a:ext cx="8915400" cy="4525963"/>
          </a:xfrm>
        </p:spPr>
        <p:txBody>
          <a:bodyPr/>
          <a:lstStyle/>
          <a:p>
            <a:pPr>
              <a:lnSpc>
                <a:spcPct val="80000"/>
              </a:lnSpc>
            </a:pPr>
            <a:r>
              <a:rPr lang="en-US" altLang="sv-SE" sz="2400">
                <a:solidFill>
                  <a:srgbClr val="000000"/>
                </a:solidFill>
                <a:ea typeface="ＭＳ Ｐゴシック" panose="020B0600070205080204" pitchFamily="34" charset="-128"/>
              </a:rPr>
              <a:t>The ADR process is cyclic</a:t>
            </a:r>
          </a:p>
          <a:p>
            <a:pPr>
              <a:lnSpc>
                <a:spcPct val="80000"/>
              </a:lnSpc>
              <a:buFont typeface="Arial" panose="020B0604020202020204" pitchFamily="34" charset="0"/>
              <a:buNone/>
            </a:pPr>
            <a:endParaRPr lang="en-US" altLang="sv-SE" sz="2400">
              <a:solidFill>
                <a:srgbClr val="000000"/>
              </a:solidFill>
              <a:ea typeface="ＭＳ Ｐゴシック" panose="020B0600070205080204" pitchFamily="34" charset="-128"/>
            </a:endParaRPr>
          </a:p>
          <a:p>
            <a:pPr lvl="1">
              <a:lnSpc>
                <a:spcPct val="90000"/>
              </a:lnSpc>
            </a:pPr>
            <a:r>
              <a:rPr lang="en-US" altLang="sv-SE" sz="2000">
                <a:solidFill>
                  <a:srgbClr val="000000"/>
                </a:solidFill>
                <a:ea typeface="ＭＳ Ｐゴシック" panose="020B0600070205080204" pitchFamily="34" charset="-128"/>
              </a:rPr>
              <a:t>Step 1: The thermal switch is off and the magnet is turned on. As the field is increased, the magnetic regions in the solid start to align and the entropy of these regions decreases. In order to keep the overall entropy constant, the entropy in the thermal vibrations increases ( and thus the temperature increases)</a:t>
            </a:r>
          </a:p>
          <a:p>
            <a:pPr lvl="1">
              <a:lnSpc>
                <a:spcPct val="90000"/>
              </a:lnSpc>
            </a:pPr>
            <a:r>
              <a:rPr lang="en-US" altLang="sv-SE" sz="2000">
                <a:solidFill>
                  <a:srgbClr val="000000"/>
                </a:solidFill>
                <a:ea typeface="ＭＳ Ｐゴシック" panose="020B0600070205080204" pitchFamily="34" charset="-128"/>
              </a:rPr>
              <a:t>Step 2: Next the thermal switch is connected and heat is transferred from the solid to the heat sink while the magnetic field is held constant. This reduces the temperature of the solid back to near its starting point.  </a:t>
            </a:r>
          </a:p>
          <a:p>
            <a:pPr lvl="1">
              <a:lnSpc>
                <a:spcPct val="90000"/>
              </a:lnSpc>
            </a:pPr>
            <a:r>
              <a:rPr lang="en-US" altLang="sv-SE" sz="2000">
                <a:solidFill>
                  <a:srgbClr val="000000"/>
                </a:solidFill>
                <a:ea typeface="ＭＳ Ｐゴシック" panose="020B0600070205080204" pitchFamily="34" charset="-128"/>
              </a:rPr>
              <a:t>Step 3: The thermal switch is now closed isolating the solid and the magnetic field is now reduced. This is the adiabatic demagnetization portion of the cycle. As the magnetic field is reduced the paramagnetic regions become more disordered and absorb entropy from the thermal vibrations resulting in a cooling of the paramagnetic material and of the object being cooled.</a:t>
            </a:r>
          </a:p>
          <a:p>
            <a:pPr lvl="1">
              <a:lnSpc>
                <a:spcPct val="80000"/>
              </a:lnSpc>
              <a:buFont typeface="Arial" panose="020B0604020202020204" pitchFamily="34" charset="0"/>
              <a:buNone/>
            </a:pPr>
            <a:endParaRPr lang="en-US" altLang="sv-SE">
              <a:solidFill>
                <a:srgbClr val="000000"/>
              </a:solidFill>
              <a:ea typeface="ＭＳ Ｐゴシック" panose="020B0600070205080204" pitchFamily="34" charset="-128"/>
            </a:endParaRPr>
          </a:p>
          <a:p>
            <a:pPr>
              <a:lnSpc>
                <a:spcPct val="80000"/>
              </a:lnSpc>
            </a:pPr>
            <a:endParaRPr lang="en-US" altLang="sv-SE" sz="2400">
              <a:solidFill>
                <a:srgbClr val="000000"/>
              </a:solidFill>
              <a:ea typeface="ＭＳ Ｐゴシック" panose="020B0600070205080204" pitchFamily="34" charset="-128"/>
            </a:endParaRPr>
          </a:p>
        </p:txBody>
      </p:sp>
      <p:sp>
        <p:nvSpPr>
          <p:cNvPr id="39939" name="Date Placeholder 5">
            <a:extLst>
              <a:ext uri="{FF2B5EF4-FFF2-40B4-BE49-F238E27FC236}">
                <a16:creationId xmlns:a16="http://schemas.microsoft.com/office/drawing/2014/main" id="{071B0C8E-565D-4DA5-E179-EA90EC99C662}"/>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9940" name="Footer Placeholder 3">
            <a:extLst>
              <a:ext uri="{FF2B5EF4-FFF2-40B4-BE49-F238E27FC236}">
                <a16:creationId xmlns:a16="http://schemas.microsoft.com/office/drawing/2014/main" id="{D8FE5D83-895A-C8B7-AAF8-47DE45CEF64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9941" name="Slide Number Placeholder 4">
            <a:extLst>
              <a:ext uri="{FF2B5EF4-FFF2-40B4-BE49-F238E27FC236}">
                <a16:creationId xmlns:a16="http://schemas.microsoft.com/office/drawing/2014/main" id="{6EA7E87F-05AE-212B-0831-A6A3163DC2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9A0614CA-EDB3-A542-8AA8-95C92C973AEC}" type="slidenum">
              <a:rPr lang="en-US" altLang="sv-SE" sz="1000">
                <a:solidFill>
                  <a:srgbClr val="064308"/>
                </a:solidFill>
                <a:latin typeface="Arial" panose="020B0604020202020204" pitchFamily="34" charset="0"/>
              </a:rPr>
              <a:pPr eaLnBrk="0" hangingPunct="0">
                <a:spcBef>
                  <a:spcPct val="0"/>
                </a:spcBef>
                <a:buFontTx/>
                <a:buNone/>
              </a:pPr>
              <a:t>11</a:t>
            </a:fld>
            <a:endParaRPr lang="en-US" altLang="sv-SE" sz="1000">
              <a:solidFill>
                <a:srgbClr val="064308"/>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2">
            <a:extLst>
              <a:ext uri="{FF2B5EF4-FFF2-40B4-BE49-F238E27FC236}">
                <a16:creationId xmlns:a16="http://schemas.microsoft.com/office/drawing/2014/main" id="{AEBFD569-4EB9-9014-C11B-2715E750DCF4}"/>
              </a:ext>
            </a:extLst>
          </p:cNvPr>
          <p:cNvSpPr>
            <a:spLocks noGrp="1"/>
          </p:cNvSpPr>
          <p:nvPr>
            <p:ph type="title"/>
          </p:nvPr>
        </p:nvSpPr>
        <p:spPr>
          <a:xfrm>
            <a:off x="1143000" y="228600"/>
            <a:ext cx="7138988" cy="1143000"/>
          </a:xfrm>
        </p:spPr>
        <p:txBody>
          <a:bodyPr/>
          <a:lstStyle/>
          <a:p>
            <a:r>
              <a:rPr lang="en-US" altLang="sv-SE">
                <a:ea typeface="ＭＳ Ｐゴシック" panose="020B0600070205080204" pitchFamily="34" charset="-128"/>
              </a:rPr>
              <a:t>Example of an ADR System</a:t>
            </a:r>
          </a:p>
        </p:txBody>
      </p:sp>
      <p:sp>
        <p:nvSpPr>
          <p:cNvPr id="40962" name="Date Placeholder 5">
            <a:extLst>
              <a:ext uri="{FF2B5EF4-FFF2-40B4-BE49-F238E27FC236}">
                <a16:creationId xmlns:a16="http://schemas.microsoft.com/office/drawing/2014/main" id="{61329DEA-FACD-0CD1-B982-58F9E3A9742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40963" name="Footer Placeholder 3">
            <a:extLst>
              <a:ext uri="{FF2B5EF4-FFF2-40B4-BE49-F238E27FC236}">
                <a16:creationId xmlns:a16="http://schemas.microsoft.com/office/drawing/2014/main" id="{F2F54528-2E0D-9816-64BB-7186D26A110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40964" name="Slide Number Placeholder 4">
            <a:extLst>
              <a:ext uri="{FF2B5EF4-FFF2-40B4-BE49-F238E27FC236}">
                <a16:creationId xmlns:a16="http://schemas.microsoft.com/office/drawing/2014/main" id="{E3739AF2-AEA3-A770-D83C-2E1A4C9498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4D833C28-F5CA-FB44-B0EA-DFF86BEAD25F}" type="slidenum">
              <a:rPr lang="en-US" altLang="sv-SE" sz="1000">
                <a:solidFill>
                  <a:srgbClr val="064308"/>
                </a:solidFill>
                <a:latin typeface="Arial" panose="020B0604020202020204" pitchFamily="34" charset="0"/>
              </a:rPr>
              <a:pPr eaLnBrk="0" hangingPunct="0">
                <a:spcBef>
                  <a:spcPct val="0"/>
                </a:spcBef>
                <a:buFontTx/>
                <a:buNone/>
              </a:pPr>
              <a:t>12</a:t>
            </a:fld>
            <a:endParaRPr lang="en-US" altLang="sv-SE" sz="1000">
              <a:solidFill>
                <a:srgbClr val="064308"/>
              </a:solidFill>
              <a:latin typeface="Arial" panose="020B0604020202020204" pitchFamily="34" charset="0"/>
            </a:endParaRPr>
          </a:p>
        </p:txBody>
      </p:sp>
      <p:pic>
        <p:nvPicPr>
          <p:cNvPr id="40965" name="Picture 4" descr="Drawing of ADR (61K GIF)">
            <a:extLst>
              <a:ext uri="{FF2B5EF4-FFF2-40B4-BE49-F238E27FC236}">
                <a16:creationId xmlns:a16="http://schemas.microsoft.com/office/drawing/2014/main" id="{E28EE4A2-C9E4-AFD0-AA24-9B0F4E8DD2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524000"/>
            <a:ext cx="4414838"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BD942B97-1304-BC4C-AC5A-BF000DC3545D}"/>
              </a:ext>
            </a:extLst>
          </p:cNvPr>
          <p:cNvSpPr txBox="1"/>
          <p:nvPr/>
        </p:nvSpPr>
        <p:spPr>
          <a:xfrm>
            <a:off x="5257800" y="1524000"/>
            <a:ext cx="3275013" cy="1754188"/>
          </a:xfrm>
          <a:prstGeom prst="rect">
            <a:avLst/>
          </a:prstGeom>
          <a:noFill/>
        </p:spPr>
        <p:txBody>
          <a:bodyPr>
            <a:spAutoFit/>
          </a:bodyPr>
          <a:lstStyle/>
          <a:p>
            <a:pPr eaLnBrk="1" hangingPunct="1">
              <a:defRPr/>
            </a:pPr>
            <a:r>
              <a:rPr lang="en-US" dirty="0">
                <a:ea typeface="+mn-ea"/>
                <a:cs typeface="Arial" pitchFamily="34" charset="0"/>
              </a:rPr>
              <a:t>From NASA Goddard</a:t>
            </a:r>
          </a:p>
          <a:p>
            <a:pPr eaLnBrk="1" hangingPunct="1">
              <a:defRPr/>
            </a:pPr>
            <a:r>
              <a:rPr lang="en-US" dirty="0">
                <a:ea typeface="+mn-ea"/>
                <a:cs typeface="Arial" pitchFamily="34" charset="0"/>
              </a:rPr>
              <a:t>Used in XRS Satellite</a:t>
            </a:r>
          </a:p>
          <a:p>
            <a:pPr eaLnBrk="1" hangingPunct="1">
              <a:defRPr/>
            </a:pPr>
            <a:r>
              <a:rPr lang="en-US" dirty="0">
                <a:ea typeface="+mn-ea"/>
                <a:cs typeface="Arial" pitchFamily="34" charset="0"/>
              </a:rPr>
              <a:t>60 </a:t>
            </a:r>
            <a:r>
              <a:rPr lang="en-US" dirty="0" err="1">
                <a:ea typeface="+mn-ea"/>
                <a:cs typeface="Arial" pitchFamily="34" charset="0"/>
              </a:rPr>
              <a:t>mK</a:t>
            </a:r>
            <a:r>
              <a:rPr lang="en-US" dirty="0">
                <a:ea typeface="+mn-ea"/>
                <a:cs typeface="Arial" pitchFamily="34" charset="0"/>
              </a:rPr>
              <a:t> for 30 hours ( 5 </a:t>
            </a:r>
            <a:r>
              <a:rPr lang="en-US" dirty="0" err="1">
                <a:latin typeface="Symbol" pitchFamily="18" charset="2"/>
                <a:ea typeface="+mn-ea"/>
                <a:cs typeface="Arial" pitchFamily="34" charset="0"/>
              </a:rPr>
              <a:t>m</a:t>
            </a:r>
            <a:r>
              <a:rPr lang="en-US" dirty="0" err="1">
                <a:latin typeface="+mn-lt"/>
                <a:ea typeface="+mn-ea"/>
                <a:cs typeface="Arial" pitchFamily="34" charset="0"/>
              </a:rPr>
              <a:t>W</a:t>
            </a:r>
            <a:r>
              <a:rPr lang="en-US" dirty="0">
                <a:latin typeface="+mn-lt"/>
                <a:ea typeface="+mn-ea"/>
                <a:cs typeface="Arial" pitchFamily="34" charset="0"/>
              </a:rPr>
              <a:t>)</a:t>
            </a:r>
            <a:endParaRPr lang="en-US" dirty="0">
              <a:ea typeface="+mn-ea"/>
              <a:cs typeface="Arial" pitchFamily="34" charset="0"/>
            </a:endParaRPr>
          </a:p>
          <a:p>
            <a:pPr eaLnBrk="1" hangingPunct="1">
              <a:defRPr/>
            </a:pPr>
            <a:r>
              <a:rPr lang="en-US" dirty="0">
                <a:ea typeface="+mn-ea"/>
                <a:cs typeface="Arial" pitchFamily="34" charset="0"/>
              </a:rPr>
              <a:t>Thermal Sink is 1.3 K He Bath</a:t>
            </a:r>
          </a:p>
          <a:p>
            <a:pPr eaLnBrk="1" hangingPunct="1">
              <a:defRPr/>
            </a:pPr>
            <a:endParaRPr lang="en-US" dirty="0">
              <a:ea typeface="+mn-ea"/>
              <a:cs typeface="Arial" pitchFamily="34" charset="0"/>
            </a:endParaRPr>
          </a:p>
          <a:p>
            <a:pPr eaLnBrk="1" hangingPunct="1">
              <a:defRPr/>
            </a:pPr>
            <a:r>
              <a:rPr lang="en-US" dirty="0">
                <a:ea typeface="+mn-ea"/>
                <a:cs typeface="Arial" pitchFamily="34" charset="0"/>
              </a:rPr>
              <a:t> </a:t>
            </a:r>
          </a:p>
        </p:txBody>
      </p:sp>
      <p:sp>
        <p:nvSpPr>
          <p:cNvPr id="40967" name="TextBox 12">
            <a:extLst>
              <a:ext uri="{FF2B5EF4-FFF2-40B4-BE49-F238E27FC236}">
                <a16:creationId xmlns:a16="http://schemas.microsoft.com/office/drawing/2014/main" id="{870B9C5B-8E6C-AFDE-B122-DAF04A660880}"/>
              </a:ext>
            </a:extLst>
          </p:cNvPr>
          <p:cNvSpPr txBox="1">
            <a:spLocks noChangeArrowheads="1"/>
          </p:cNvSpPr>
          <p:nvPr/>
        </p:nvSpPr>
        <p:spPr bwMode="auto">
          <a:xfrm>
            <a:off x="5029200" y="4724400"/>
            <a:ext cx="396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sv-SE" sz="1800">
                <a:solidFill>
                  <a:schemeClr val="tx1"/>
                </a:solidFill>
                <a:latin typeface="Arial" panose="020B0604020202020204" pitchFamily="34" charset="0"/>
              </a:rPr>
              <a:t>Note that ADRs are very popular in space systems as Dilution Refrigerators are difficult to use in Zero 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2">
            <a:extLst>
              <a:ext uri="{FF2B5EF4-FFF2-40B4-BE49-F238E27FC236}">
                <a16:creationId xmlns:a16="http://schemas.microsoft.com/office/drawing/2014/main" id="{AF4B3916-C5A2-46B8-C8C4-D47C1998FBC6}"/>
              </a:ext>
            </a:extLst>
          </p:cNvPr>
          <p:cNvSpPr>
            <a:spLocks noGrp="1"/>
          </p:cNvSpPr>
          <p:nvPr>
            <p:ph type="title"/>
          </p:nvPr>
        </p:nvSpPr>
        <p:spPr>
          <a:xfrm>
            <a:off x="1295400" y="228600"/>
            <a:ext cx="7138988" cy="1143000"/>
          </a:xfrm>
        </p:spPr>
        <p:txBody>
          <a:bodyPr/>
          <a:lstStyle/>
          <a:p>
            <a:r>
              <a:rPr lang="en-US" altLang="sv-SE">
                <a:ea typeface="ＭＳ Ｐゴシック" panose="020B0600070205080204" pitchFamily="34" charset="-128"/>
              </a:rPr>
              <a:t>ADR Components</a:t>
            </a:r>
          </a:p>
        </p:txBody>
      </p:sp>
      <p:sp>
        <p:nvSpPr>
          <p:cNvPr id="41986" name="Content Placeholder 1">
            <a:extLst>
              <a:ext uri="{FF2B5EF4-FFF2-40B4-BE49-F238E27FC236}">
                <a16:creationId xmlns:a16="http://schemas.microsoft.com/office/drawing/2014/main" id="{0CEB1A09-A78A-E691-8902-02245F2D0A05}"/>
              </a:ext>
            </a:extLst>
          </p:cNvPr>
          <p:cNvSpPr>
            <a:spLocks noGrp="1"/>
          </p:cNvSpPr>
          <p:nvPr>
            <p:ph idx="1"/>
          </p:nvPr>
        </p:nvSpPr>
        <p:spPr>
          <a:xfrm>
            <a:off x="0" y="1447800"/>
            <a:ext cx="5562600" cy="4525963"/>
          </a:xfrm>
        </p:spPr>
        <p:txBody>
          <a:bodyPr/>
          <a:lstStyle/>
          <a:p>
            <a:r>
              <a:rPr lang="en-US" altLang="sv-SE" sz="2000">
                <a:solidFill>
                  <a:srgbClr val="000000"/>
                </a:solidFill>
                <a:ea typeface="ＭＳ Ｐゴシック" panose="020B0600070205080204" pitchFamily="34" charset="-128"/>
              </a:rPr>
              <a:t>Paramagnetic Salt Pill materials</a:t>
            </a:r>
          </a:p>
          <a:p>
            <a:pPr lvl="1"/>
            <a:r>
              <a:rPr lang="en-US" altLang="sv-SE" sz="2000">
                <a:solidFill>
                  <a:srgbClr val="000000"/>
                </a:solidFill>
                <a:ea typeface="ＭＳ Ｐゴシック" panose="020B0600070205080204" pitchFamily="34" charset="-128"/>
              </a:rPr>
              <a:t>Gadolinium Gallium Garnet (GGG)</a:t>
            </a:r>
          </a:p>
          <a:p>
            <a:pPr lvl="1"/>
            <a:r>
              <a:rPr lang="en-US" altLang="sv-SE" sz="2000">
                <a:solidFill>
                  <a:srgbClr val="000000"/>
                </a:solidFill>
                <a:ea typeface="ＭＳ Ｐゴシック" panose="020B0600070205080204" pitchFamily="34" charset="-128"/>
              </a:rPr>
              <a:t>Ferric Ammonium Alum (FAA)</a:t>
            </a:r>
          </a:p>
          <a:p>
            <a:r>
              <a:rPr lang="en-US" altLang="sv-SE" sz="2000">
                <a:solidFill>
                  <a:srgbClr val="000000"/>
                </a:solidFill>
                <a:ea typeface="ＭＳ Ｐゴシック" panose="020B0600070205080204" pitchFamily="34" charset="-128"/>
              </a:rPr>
              <a:t>Heat Switches</a:t>
            </a:r>
          </a:p>
          <a:p>
            <a:pPr lvl="1"/>
            <a:r>
              <a:rPr lang="en-US" altLang="sv-SE" sz="2000">
                <a:solidFill>
                  <a:srgbClr val="000000"/>
                </a:solidFill>
                <a:ea typeface="ＭＳ Ｐゴシック" panose="020B0600070205080204" pitchFamily="34" charset="-128"/>
              </a:rPr>
              <a:t>Gas gap – the He gas provides the thermal contact. The switch is opened by absorbing the gas into a getter material This is done by allowing the getter to cool down. Heating the getter back up releases the gas and </a:t>
            </a:r>
            <a:r>
              <a:rPr lang="ja-JP" altLang="en-US" sz="2000">
                <a:solidFill>
                  <a:srgbClr val="000000"/>
                </a:solidFill>
                <a:ea typeface="ＭＳ Ｐゴシック" panose="020B0600070205080204" pitchFamily="34" charset="-128"/>
              </a:rPr>
              <a:t>“</a:t>
            </a:r>
            <a:r>
              <a:rPr lang="en-US" altLang="ja-JP" sz="2000">
                <a:solidFill>
                  <a:srgbClr val="000000"/>
                </a:solidFill>
                <a:ea typeface="ＭＳ Ｐゴシック" panose="020B0600070205080204" pitchFamily="34" charset="-128"/>
              </a:rPr>
              <a:t>closes the switch</a:t>
            </a:r>
            <a:r>
              <a:rPr lang="ja-JP" altLang="en-US" sz="2000">
                <a:solidFill>
                  <a:srgbClr val="000000"/>
                </a:solidFill>
                <a:ea typeface="ＭＳ Ｐゴシック" panose="020B0600070205080204" pitchFamily="34" charset="-128"/>
              </a:rPr>
              <a:t>”</a:t>
            </a:r>
            <a:endParaRPr lang="en-US" altLang="ja-JP" sz="2000">
              <a:solidFill>
                <a:srgbClr val="000000"/>
              </a:solidFill>
              <a:ea typeface="ＭＳ Ｐゴシック" panose="020B0600070205080204" pitchFamily="34" charset="-128"/>
            </a:endParaRPr>
          </a:p>
          <a:p>
            <a:r>
              <a:rPr lang="en-US" altLang="sv-SE" sz="2000">
                <a:solidFill>
                  <a:srgbClr val="000000"/>
                </a:solidFill>
                <a:ea typeface="ＭＳ Ｐゴシック" panose="020B0600070205080204" pitchFamily="34" charset="-128"/>
              </a:rPr>
              <a:t>Magnets</a:t>
            </a:r>
          </a:p>
          <a:p>
            <a:pPr lvl="1"/>
            <a:r>
              <a:rPr lang="en-US" altLang="sv-SE" sz="2000">
                <a:solidFill>
                  <a:srgbClr val="000000"/>
                </a:solidFill>
                <a:ea typeface="ＭＳ Ｐゴシック" panose="020B0600070205080204" pitchFamily="34" charset="-128"/>
              </a:rPr>
              <a:t>The ADR magnets are small superconducting solenoids at roughly 1 – 5 T</a:t>
            </a:r>
          </a:p>
          <a:p>
            <a:pPr lvl="1"/>
            <a:endParaRPr lang="en-US" altLang="sv-SE">
              <a:solidFill>
                <a:srgbClr val="000000"/>
              </a:solidFill>
              <a:ea typeface="ＭＳ Ｐゴシック" panose="020B0600070205080204" pitchFamily="34" charset="-128"/>
            </a:endParaRPr>
          </a:p>
        </p:txBody>
      </p:sp>
      <p:sp>
        <p:nvSpPr>
          <p:cNvPr id="41987" name="Date Placeholder 5">
            <a:extLst>
              <a:ext uri="{FF2B5EF4-FFF2-40B4-BE49-F238E27FC236}">
                <a16:creationId xmlns:a16="http://schemas.microsoft.com/office/drawing/2014/main" id="{3CD5A166-BE86-FDFF-CA80-60F3EEAD75E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41988" name="Footer Placeholder 3">
            <a:extLst>
              <a:ext uri="{FF2B5EF4-FFF2-40B4-BE49-F238E27FC236}">
                <a16:creationId xmlns:a16="http://schemas.microsoft.com/office/drawing/2014/main" id="{E6A372D5-2A17-C0F8-6620-7008C179E50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41989" name="Slide Number Placeholder 4">
            <a:extLst>
              <a:ext uri="{FF2B5EF4-FFF2-40B4-BE49-F238E27FC236}">
                <a16:creationId xmlns:a16="http://schemas.microsoft.com/office/drawing/2014/main" id="{071E4DE0-3FD2-B0D5-68BA-99A297283F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562A6C0C-AC19-5348-B10C-24BE14FDB002}" type="slidenum">
              <a:rPr lang="en-US" altLang="sv-SE" sz="1000">
                <a:solidFill>
                  <a:srgbClr val="064308"/>
                </a:solidFill>
                <a:latin typeface="Arial" panose="020B0604020202020204" pitchFamily="34" charset="0"/>
              </a:rPr>
              <a:pPr eaLnBrk="0" hangingPunct="0">
                <a:spcBef>
                  <a:spcPct val="0"/>
                </a:spcBef>
                <a:buFontTx/>
                <a:buNone/>
              </a:pPr>
              <a:t>13</a:t>
            </a:fld>
            <a:endParaRPr lang="en-US" altLang="sv-SE" sz="1000">
              <a:solidFill>
                <a:srgbClr val="064308"/>
              </a:solidFill>
              <a:latin typeface="Arial" panose="020B0604020202020204" pitchFamily="34" charset="0"/>
            </a:endParaRPr>
          </a:p>
        </p:txBody>
      </p:sp>
      <p:pic>
        <p:nvPicPr>
          <p:cNvPr id="41990" name="Picture 2" descr="Schematic cross section of heat switch.">
            <a:extLst>
              <a:ext uri="{FF2B5EF4-FFF2-40B4-BE49-F238E27FC236}">
                <a16:creationId xmlns:a16="http://schemas.microsoft.com/office/drawing/2014/main" id="{1AEE6525-944A-7D80-CC09-723FFED60E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752600"/>
            <a:ext cx="3657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1" name="TextBox 8">
            <a:extLst>
              <a:ext uri="{FF2B5EF4-FFF2-40B4-BE49-F238E27FC236}">
                <a16:creationId xmlns:a16="http://schemas.microsoft.com/office/drawing/2014/main" id="{782A3154-1A84-9838-D4DB-7F7F9FB7B6C8}"/>
              </a:ext>
            </a:extLst>
          </p:cNvPr>
          <p:cNvSpPr txBox="1">
            <a:spLocks noChangeArrowheads="1"/>
          </p:cNvSpPr>
          <p:nvPr/>
        </p:nvSpPr>
        <p:spPr bwMode="auto">
          <a:xfrm>
            <a:off x="6858000" y="5257800"/>
            <a:ext cx="18256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sv-SE" sz="1800">
                <a:solidFill>
                  <a:schemeClr val="tx1"/>
                </a:solidFill>
                <a:latin typeface="Arial" panose="020B0604020202020204" pitchFamily="34" charset="0"/>
              </a:rPr>
              <a:t>Courtesy</a:t>
            </a:r>
          </a:p>
          <a:p>
            <a:pPr eaLnBrk="1" hangingPunct="1">
              <a:spcBef>
                <a:spcPct val="0"/>
              </a:spcBef>
              <a:buFontTx/>
              <a:buNone/>
            </a:pPr>
            <a:r>
              <a:rPr lang="en-US" altLang="sv-SE" sz="1800">
                <a:solidFill>
                  <a:schemeClr val="tx1"/>
                </a:solidFill>
                <a:latin typeface="Arial" panose="020B0604020202020204" pitchFamily="34" charset="0"/>
              </a:rPr>
              <a:t> NASA Goddard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7">
            <a:extLst>
              <a:ext uri="{FF2B5EF4-FFF2-40B4-BE49-F238E27FC236}">
                <a16:creationId xmlns:a16="http://schemas.microsoft.com/office/drawing/2014/main" id="{AB1B0B62-D3A8-7A3C-7FED-B5ACF441316A}"/>
              </a:ext>
            </a:extLst>
          </p:cNvPr>
          <p:cNvSpPr>
            <a:spLocks noGrp="1"/>
          </p:cNvSpPr>
          <p:nvPr>
            <p:ph type="title"/>
          </p:nvPr>
        </p:nvSpPr>
        <p:spPr>
          <a:xfrm>
            <a:off x="1066800" y="152400"/>
            <a:ext cx="7138988" cy="1143000"/>
          </a:xfrm>
        </p:spPr>
        <p:txBody>
          <a:bodyPr/>
          <a:lstStyle/>
          <a:p>
            <a:r>
              <a:rPr lang="en-US" altLang="sv-SE">
                <a:ea typeface="ＭＳ Ｐゴシック" panose="020B0600070205080204" pitchFamily="34" charset="-128"/>
              </a:rPr>
              <a:t>Continuous Cooling </a:t>
            </a:r>
          </a:p>
        </p:txBody>
      </p:sp>
      <p:sp>
        <p:nvSpPr>
          <p:cNvPr id="43010" name="Content Placeholder 8">
            <a:extLst>
              <a:ext uri="{FF2B5EF4-FFF2-40B4-BE49-F238E27FC236}">
                <a16:creationId xmlns:a16="http://schemas.microsoft.com/office/drawing/2014/main" id="{7A9CCA9B-9794-1A77-A772-08D4D54A028E}"/>
              </a:ext>
            </a:extLst>
          </p:cNvPr>
          <p:cNvSpPr>
            <a:spLocks noGrp="1"/>
          </p:cNvSpPr>
          <p:nvPr>
            <p:ph idx="1"/>
          </p:nvPr>
        </p:nvSpPr>
        <p:spPr>
          <a:xfrm>
            <a:off x="457200" y="1600200"/>
            <a:ext cx="8458200" cy="1676400"/>
          </a:xfrm>
        </p:spPr>
        <p:txBody>
          <a:bodyPr/>
          <a:lstStyle/>
          <a:p>
            <a:r>
              <a:rPr lang="en-US" altLang="sv-SE">
                <a:solidFill>
                  <a:srgbClr val="000000"/>
                </a:solidFill>
                <a:ea typeface="ＭＳ Ｐゴシック" panose="020B0600070205080204" pitchFamily="34" charset="-128"/>
              </a:rPr>
              <a:t>Both ADRs and </a:t>
            </a:r>
            <a:r>
              <a:rPr lang="en-US" altLang="sv-SE" baseline="30000">
                <a:solidFill>
                  <a:srgbClr val="000000"/>
                </a:solidFill>
                <a:ea typeface="ＭＳ Ｐゴシック" panose="020B0600070205080204" pitchFamily="34" charset="-128"/>
              </a:rPr>
              <a:t>3</a:t>
            </a:r>
            <a:r>
              <a:rPr lang="en-US" altLang="sv-SE">
                <a:solidFill>
                  <a:srgbClr val="000000"/>
                </a:solidFill>
                <a:ea typeface="ＭＳ Ｐゴシック" panose="020B0600070205080204" pitchFamily="34" charset="-128"/>
              </a:rPr>
              <a:t>He sorption coolers are batch cooled systems. </a:t>
            </a:r>
          </a:p>
          <a:p>
            <a:r>
              <a:rPr lang="en-US" altLang="sv-SE">
                <a:solidFill>
                  <a:srgbClr val="000000"/>
                </a:solidFill>
                <a:ea typeface="ＭＳ Ｐゴシック" panose="020B0600070205080204" pitchFamily="34" charset="-128"/>
              </a:rPr>
              <a:t>Continuous cooling may be achieved by putting such systems in parallel  </a:t>
            </a:r>
          </a:p>
        </p:txBody>
      </p:sp>
      <p:sp>
        <p:nvSpPr>
          <p:cNvPr id="43011" name="Date Placeholder 6">
            <a:extLst>
              <a:ext uri="{FF2B5EF4-FFF2-40B4-BE49-F238E27FC236}">
                <a16:creationId xmlns:a16="http://schemas.microsoft.com/office/drawing/2014/main" id="{B79E4B4D-B1E6-9A99-8F85-11BCF802C1C9}"/>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43012" name="Footer Placeholder 4">
            <a:extLst>
              <a:ext uri="{FF2B5EF4-FFF2-40B4-BE49-F238E27FC236}">
                <a16:creationId xmlns:a16="http://schemas.microsoft.com/office/drawing/2014/main" id="{EB362E72-FA44-DBCF-3376-A77562234FD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43013" name="Slide Number Placeholder 5">
            <a:extLst>
              <a:ext uri="{FF2B5EF4-FFF2-40B4-BE49-F238E27FC236}">
                <a16:creationId xmlns:a16="http://schemas.microsoft.com/office/drawing/2014/main" id="{FA9192B9-89C6-626A-567C-7CB29578F1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BB45CCBF-327B-B143-85F7-670219090B00}" type="slidenum">
              <a:rPr lang="en-US" altLang="sv-SE" sz="1000">
                <a:solidFill>
                  <a:srgbClr val="064308"/>
                </a:solidFill>
                <a:latin typeface="Arial" panose="020B0604020202020204" pitchFamily="34" charset="0"/>
              </a:rPr>
              <a:pPr eaLnBrk="0" hangingPunct="0">
                <a:spcBef>
                  <a:spcPct val="0"/>
                </a:spcBef>
                <a:buFontTx/>
                <a:buNone/>
              </a:pPr>
              <a:t>14</a:t>
            </a:fld>
            <a:endParaRPr lang="en-US" altLang="sv-SE" sz="1000">
              <a:solidFill>
                <a:srgbClr val="064308"/>
              </a:solidFill>
              <a:latin typeface="Arial" panose="020B0604020202020204" pitchFamily="34" charset="0"/>
            </a:endParaRPr>
          </a:p>
        </p:txBody>
      </p:sp>
      <p:pic>
        <p:nvPicPr>
          <p:cNvPr id="43014" name="Picture 2">
            <a:extLst>
              <a:ext uri="{FF2B5EF4-FFF2-40B4-BE49-F238E27FC236}">
                <a16:creationId xmlns:a16="http://schemas.microsoft.com/office/drawing/2014/main" id="{2290E455-2F05-7479-5F85-E8E9AA3B52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429000"/>
            <a:ext cx="5257800"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5" name="TextBox 11">
            <a:extLst>
              <a:ext uri="{FF2B5EF4-FFF2-40B4-BE49-F238E27FC236}">
                <a16:creationId xmlns:a16="http://schemas.microsoft.com/office/drawing/2014/main" id="{B8EB91C0-3A4B-D5E8-7BD8-BBDD1B9E0821}"/>
              </a:ext>
            </a:extLst>
          </p:cNvPr>
          <p:cNvSpPr txBox="1">
            <a:spLocks noChangeArrowheads="1"/>
          </p:cNvSpPr>
          <p:nvPr/>
        </p:nvSpPr>
        <p:spPr bwMode="auto">
          <a:xfrm>
            <a:off x="6172200" y="4876800"/>
            <a:ext cx="2667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sv-SE" sz="1400">
                <a:solidFill>
                  <a:schemeClr val="tx1"/>
                </a:solidFill>
                <a:latin typeface="Arial" panose="020B0604020202020204" pitchFamily="34" charset="0"/>
              </a:rPr>
              <a:t>From </a:t>
            </a:r>
            <a:r>
              <a:rPr lang="ja-JP" altLang="en-US" sz="1400">
                <a:solidFill>
                  <a:schemeClr val="tx1"/>
                </a:solidFill>
                <a:latin typeface="Arial" panose="020B0604020202020204" pitchFamily="34" charset="0"/>
              </a:rPr>
              <a:t>“</a:t>
            </a:r>
            <a:r>
              <a:rPr lang="en-US" altLang="ja-JP" sz="1400">
                <a:solidFill>
                  <a:schemeClr val="tx1"/>
                </a:solidFill>
                <a:latin typeface="Arial" panose="020B0604020202020204" pitchFamily="34" charset="0"/>
              </a:rPr>
              <a:t> 300 mK Continuous Cooling, Sorption ADR System</a:t>
            </a:r>
            <a:r>
              <a:rPr lang="ja-JP" altLang="en-US" sz="1400">
                <a:solidFill>
                  <a:schemeClr val="tx1"/>
                </a:solidFill>
                <a:latin typeface="Arial" panose="020B0604020202020204" pitchFamily="34" charset="0"/>
              </a:rPr>
              <a:t>”</a:t>
            </a:r>
            <a:r>
              <a:rPr lang="en-US" altLang="ja-JP" sz="1400">
                <a:solidFill>
                  <a:schemeClr val="tx1"/>
                </a:solidFill>
                <a:latin typeface="Arial" panose="020B0604020202020204" pitchFamily="34" charset="0"/>
              </a:rPr>
              <a:t> </a:t>
            </a:r>
          </a:p>
          <a:p>
            <a:pPr eaLnBrk="1" hangingPunct="1">
              <a:spcBef>
                <a:spcPct val="0"/>
              </a:spcBef>
              <a:buFontTx/>
              <a:buNone/>
            </a:pPr>
            <a:r>
              <a:rPr lang="en-US" altLang="sv-SE" sz="1400">
                <a:solidFill>
                  <a:schemeClr val="tx1"/>
                </a:solidFill>
                <a:latin typeface="Arial" panose="020B0604020202020204" pitchFamily="34" charset="0"/>
              </a:rPr>
              <a:t>Duval et al</a:t>
            </a:r>
            <a:r>
              <a:rPr lang="en-US" altLang="sv-SE" sz="1400" u="sng">
                <a:solidFill>
                  <a:schemeClr val="tx1"/>
                </a:solidFill>
                <a:latin typeface="Arial" panose="020B0604020202020204" pitchFamily="34" charset="0"/>
              </a:rPr>
              <a:t>. Adv. Cryo Engr. </a:t>
            </a:r>
            <a:r>
              <a:rPr lang="en-US" altLang="sv-SE" sz="1400">
                <a:solidFill>
                  <a:schemeClr val="tx1"/>
                </a:solidFill>
                <a:latin typeface="Arial" panose="020B0604020202020204" pitchFamily="34" charset="0"/>
              </a:rPr>
              <a:t>Vol. 55 (2010)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7">
            <a:extLst>
              <a:ext uri="{FF2B5EF4-FFF2-40B4-BE49-F238E27FC236}">
                <a16:creationId xmlns:a16="http://schemas.microsoft.com/office/drawing/2014/main" id="{B284DE57-06F0-A9CC-2617-EDA6A104DA6A}"/>
              </a:ext>
            </a:extLst>
          </p:cNvPr>
          <p:cNvSpPr>
            <a:spLocks noGrp="1"/>
          </p:cNvSpPr>
          <p:nvPr>
            <p:ph type="title"/>
          </p:nvPr>
        </p:nvSpPr>
        <p:spPr>
          <a:xfrm>
            <a:off x="1371600" y="228600"/>
            <a:ext cx="7138988" cy="1143000"/>
          </a:xfrm>
        </p:spPr>
        <p:txBody>
          <a:bodyPr/>
          <a:lstStyle/>
          <a:p>
            <a:r>
              <a:rPr lang="en-US" altLang="sv-SE">
                <a:ea typeface="ＭＳ Ｐゴシック" panose="020B0600070205080204" pitchFamily="34" charset="-128"/>
              </a:rPr>
              <a:t>Can We Go Even Colder?</a:t>
            </a:r>
          </a:p>
        </p:txBody>
      </p:sp>
      <p:sp>
        <p:nvSpPr>
          <p:cNvPr id="44034" name="Content Placeholder 8">
            <a:extLst>
              <a:ext uri="{FF2B5EF4-FFF2-40B4-BE49-F238E27FC236}">
                <a16:creationId xmlns:a16="http://schemas.microsoft.com/office/drawing/2014/main" id="{6D093820-10C4-0115-B685-C473446E1823}"/>
              </a:ext>
            </a:extLst>
          </p:cNvPr>
          <p:cNvSpPr>
            <a:spLocks noGrp="1"/>
          </p:cNvSpPr>
          <p:nvPr>
            <p:ph idx="1"/>
          </p:nvPr>
        </p:nvSpPr>
        <p:spPr/>
        <p:txBody>
          <a:bodyPr/>
          <a:lstStyle/>
          <a:p>
            <a:pPr>
              <a:buFont typeface="Wingdings" pitchFamily="2" charset="2"/>
              <a:buChar char="§"/>
            </a:pPr>
            <a:r>
              <a:rPr lang="en-US" altLang="sv-SE">
                <a:solidFill>
                  <a:srgbClr val="000000"/>
                </a:solidFill>
                <a:ea typeface="ＭＳ Ｐゴシック" panose="020B0600070205080204" pitchFamily="34" charset="-128"/>
              </a:rPr>
              <a:t>Nuclear Demagnetization Refrigeration</a:t>
            </a:r>
          </a:p>
          <a:p>
            <a:pPr lvl="1">
              <a:buFont typeface="Arial" panose="020B0604020202020204" pitchFamily="34" charset="0"/>
              <a:buChar char="•"/>
            </a:pPr>
            <a:r>
              <a:rPr lang="en-US" altLang="sv-SE">
                <a:solidFill>
                  <a:srgbClr val="000000"/>
                </a:solidFill>
                <a:ea typeface="ＭＳ Ｐゴシック" panose="020B0600070205080204" pitchFamily="34" charset="-128"/>
              </a:rPr>
              <a:t>Essentially the same as ADR but aligns magnetic dipoles in the nucleus</a:t>
            </a:r>
          </a:p>
          <a:p>
            <a:pPr lvl="1">
              <a:buFont typeface="Arial" panose="020B0604020202020204" pitchFamily="34" charset="0"/>
              <a:buChar char="•"/>
            </a:pPr>
            <a:r>
              <a:rPr lang="en-US" altLang="sv-SE">
                <a:solidFill>
                  <a:srgbClr val="000000"/>
                </a:solidFill>
                <a:ea typeface="ＭＳ Ｐゴシック" panose="020B0600070205080204" pitchFamily="34" charset="-128"/>
              </a:rPr>
              <a:t>This can get us down into the </a:t>
            </a:r>
            <a:r>
              <a:rPr lang="en-US" altLang="sv-SE">
                <a:solidFill>
                  <a:srgbClr val="000000"/>
                </a:solidFill>
                <a:latin typeface="Symbol" pitchFamily="2" charset="2"/>
                <a:ea typeface="ＭＳ Ｐゴシック" panose="020B0600070205080204" pitchFamily="34" charset="-128"/>
              </a:rPr>
              <a:t>m</a:t>
            </a:r>
            <a:r>
              <a:rPr lang="en-US" altLang="sv-SE">
                <a:solidFill>
                  <a:srgbClr val="000000"/>
                </a:solidFill>
                <a:ea typeface="ＭＳ Ｐゴシック" panose="020B0600070205080204" pitchFamily="34" charset="-128"/>
              </a:rPr>
              <a:t>K  to 100s of pK region but require higher magnetic fields and a starting point (heat sink) in the mK range.</a:t>
            </a:r>
          </a:p>
        </p:txBody>
      </p:sp>
      <p:sp>
        <p:nvSpPr>
          <p:cNvPr id="44035" name="Date Placeholder 6">
            <a:extLst>
              <a:ext uri="{FF2B5EF4-FFF2-40B4-BE49-F238E27FC236}">
                <a16:creationId xmlns:a16="http://schemas.microsoft.com/office/drawing/2014/main" id="{DDABF729-A861-0526-3F6D-F1973DB29CFF}"/>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44036" name="Footer Placeholder 4">
            <a:extLst>
              <a:ext uri="{FF2B5EF4-FFF2-40B4-BE49-F238E27FC236}">
                <a16:creationId xmlns:a16="http://schemas.microsoft.com/office/drawing/2014/main" id="{BE30097E-07AA-C2BB-948E-86CD8F8801CD}"/>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44037" name="Slide Number Placeholder 5">
            <a:extLst>
              <a:ext uri="{FF2B5EF4-FFF2-40B4-BE49-F238E27FC236}">
                <a16:creationId xmlns:a16="http://schemas.microsoft.com/office/drawing/2014/main" id="{57CF4988-3175-1065-1F91-02582043407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9B9DDA15-B2FF-5045-B78B-744EBEFA2FCB}" type="slidenum">
              <a:rPr lang="en-US" altLang="sv-SE" sz="1000">
                <a:solidFill>
                  <a:srgbClr val="064308"/>
                </a:solidFill>
                <a:latin typeface="Arial" panose="020B0604020202020204" pitchFamily="34" charset="0"/>
              </a:rPr>
              <a:pPr eaLnBrk="0" hangingPunct="0">
                <a:spcBef>
                  <a:spcPct val="0"/>
                </a:spcBef>
                <a:buFontTx/>
                <a:buNone/>
              </a:pPr>
              <a:t>15</a:t>
            </a:fld>
            <a:endParaRPr lang="en-US" altLang="sv-SE" sz="1000">
              <a:solidFill>
                <a:srgbClr val="064308"/>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E0BBCE2B-CADC-576D-C4D3-613A3BD8B8F1}"/>
              </a:ext>
            </a:extLst>
          </p:cNvPr>
          <p:cNvSpPr>
            <a:spLocks noGrp="1"/>
          </p:cNvSpPr>
          <p:nvPr>
            <p:ph type="title"/>
          </p:nvPr>
        </p:nvSpPr>
        <p:spPr>
          <a:xfrm>
            <a:off x="1143000" y="228600"/>
            <a:ext cx="7138988" cy="1143000"/>
          </a:xfrm>
        </p:spPr>
        <p:txBody>
          <a:bodyPr/>
          <a:lstStyle/>
          <a:p>
            <a:pPr eaLnBrk="1" hangingPunct="1"/>
            <a:r>
              <a:rPr lang="en-US" altLang="sv-SE">
                <a:ea typeface="ＭＳ Ｐゴシック" panose="020B0600070205080204" pitchFamily="34" charset="-128"/>
              </a:rPr>
              <a:t>Goals</a:t>
            </a:r>
          </a:p>
        </p:txBody>
      </p:sp>
      <p:sp>
        <p:nvSpPr>
          <p:cNvPr id="30722" name="Content Placeholder 6">
            <a:extLst>
              <a:ext uri="{FF2B5EF4-FFF2-40B4-BE49-F238E27FC236}">
                <a16:creationId xmlns:a16="http://schemas.microsoft.com/office/drawing/2014/main" id="{0D39A98E-80B3-06BC-6E5C-771E1DCC8433}"/>
              </a:ext>
            </a:extLst>
          </p:cNvPr>
          <p:cNvSpPr>
            <a:spLocks noGrp="1"/>
          </p:cNvSpPr>
          <p:nvPr>
            <p:ph idx="1"/>
          </p:nvPr>
        </p:nvSpPr>
        <p:spPr/>
        <p:txBody>
          <a:bodyPr/>
          <a:lstStyle/>
          <a:p>
            <a:r>
              <a:rPr lang="en-US" altLang="sv-SE">
                <a:solidFill>
                  <a:srgbClr val="000000"/>
                </a:solidFill>
                <a:ea typeface="ＭＳ Ｐゴシック" panose="020B0600070205080204" pitchFamily="34" charset="-128"/>
              </a:rPr>
              <a:t>Describe 3 methods for cooling below 1 K</a:t>
            </a:r>
          </a:p>
          <a:p>
            <a:pPr lvl="1"/>
            <a:r>
              <a:rPr lang="en-US" altLang="sv-SE">
                <a:solidFill>
                  <a:srgbClr val="000000"/>
                </a:solidFill>
                <a:ea typeface="ＭＳ Ｐゴシック" panose="020B0600070205080204" pitchFamily="34" charset="-128"/>
              </a:rPr>
              <a:t>Subatmospheric </a:t>
            </a:r>
            <a:r>
              <a:rPr lang="en-US" altLang="sv-SE" baseline="30000">
                <a:solidFill>
                  <a:srgbClr val="000000"/>
                </a:solidFill>
                <a:ea typeface="ＭＳ Ｐゴシック" panose="020B0600070205080204" pitchFamily="34" charset="-128"/>
              </a:rPr>
              <a:t>3</a:t>
            </a:r>
            <a:r>
              <a:rPr lang="en-US" altLang="sv-SE">
                <a:solidFill>
                  <a:srgbClr val="000000"/>
                </a:solidFill>
                <a:ea typeface="ＭＳ Ｐゴシック" panose="020B0600070205080204" pitchFamily="34" charset="-128"/>
              </a:rPr>
              <a:t>He</a:t>
            </a:r>
          </a:p>
          <a:p>
            <a:pPr lvl="1"/>
            <a:r>
              <a:rPr lang="en-US" altLang="sv-SE">
                <a:solidFill>
                  <a:srgbClr val="000000"/>
                </a:solidFill>
                <a:ea typeface="ＭＳ Ｐゴシック" panose="020B0600070205080204" pitchFamily="34" charset="-128"/>
              </a:rPr>
              <a:t>Dilution Refrigerators</a:t>
            </a:r>
          </a:p>
          <a:p>
            <a:pPr lvl="1"/>
            <a:r>
              <a:rPr lang="en-US" altLang="sv-SE">
                <a:solidFill>
                  <a:srgbClr val="000000"/>
                </a:solidFill>
                <a:ea typeface="ＭＳ Ｐゴシック" panose="020B0600070205080204" pitchFamily="34" charset="-128"/>
              </a:rPr>
              <a:t>Adiabatic Demagnetization Refrigerators</a:t>
            </a:r>
          </a:p>
          <a:p>
            <a:r>
              <a:rPr lang="en-US" altLang="sv-SE">
                <a:solidFill>
                  <a:srgbClr val="000000"/>
                </a:solidFill>
                <a:ea typeface="ＭＳ Ｐゴシック" panose="020B0600070205080204" pitchFamily="34" charset="-128"/>
              </a:rPr>
              <a:t>Provide some examples of these techniques in use</a:t>
            </a:r>
          </a:p>
          <a:p>
            <a:pPr>
              <a:buFont typeface="Wingdings" pitchFamily="2" charset="2"/>
              <a:buNone/>
            </a:pPr>
            <a:endParaRPr lang="en-US" altLang="sv-SE">
              <a:ea typeface="ＭＳ Ｐゴシック" panose="020B0600070205080204" pitchFamily="34" charset="-128"/>
            </a:endParaRPr>
          </a:p>
          <a:p>
            <a:endParaRPr lang="en-US" altLang="sv-SE">
              <a:ea typeface="ＭＳ Ｐゴシック" panose="020B0600070205080204" pitchFamily="34" charset="-128"/>
            </a:endParaRPr>
          </a:p>
          <a:p>
            <a:endParaRPr lang="en-US" altLang="sv-SE">
              <a:ea typeface="ＭＳ Ｐゴシック" panose="020B0600070205080204" pitchFamily="34" charset="-128"/>
            </a:endParaRPr>
          </a:p>
        </p:txBody>
      </p:sp>
      <p:sp>
        <p:nvSpPr>
          <p:cNvPr id="30723" name="Date Placeholder 5">
            <a:extLst>
              <a:ext uri="{FF2B5EF4-FFF2-40B4-BE49-F238E27FC236}">
                <a16:creationId xmlns:a16="http://schemas.microsoft.com/office/drawing/2014/main" id="{03FA2BCE-FFBB-DBC9-904A-BB334F03BB6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0724" name="Footer Placeholder 6">
            <a:extLst>
              <a:ext uri="{FF2B5EF4-FFF2-40B4-BE49-F238E27FC236}">
                <a16:creationId xmlns:a16="http://schemas.microsoft.com/office/drawing/2014/main" id="{0E23232B-6B80-782F-EB22-5D95D67C756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0725" name="Slide Number Placeholder 5">
            <a:extLst>
              <a:ext uri="{FF2B5EF4-FFF2-40B4-BE49-F238E27FC236}">
                <a16:creationId xmlns:a16="http://schemas.microsoft.com/office/drawing/2014/main" id="{83B9BAFD-533C-99FF-7DA1-E4BB9794CA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defTabSz="45720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defTabSz="4572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defTabSz="4572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defTabSz="4572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6F54762C-3913-2144-A649-6257E180F68A}" type="slidenum">
              <a:rPr lang="en-US" altLang="sv-SE" sz="1000">
                <a:solidFill>
                  <a:srgbClr val="064308"/>
                </a:solidFill>
                <a:latin typeface="Arial" panose="020B0604020202020204" pitchFamily="34" charset="0"/>
              </a:rPr>
              <a:pPr eaLnBrk="0" hangingPunct="0">
                <a:spcBef>
                  <a:spcPct val="0"/>
                </a:spcBef>
                <a:buFontTx/>
                <a:buNone/>
              </a:pPr>
              <a:t>2</a:t>
            </a:fld>
            <a:endParaRPr lang="en-US" altLang="sv-SE" sz="1000">
              <a:solidFill>
                <a:srgbClr val="064308"/>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2">
            <a:extLst>
              <a:ext uri="{FF2B5EF4-FFF2-40B4-BE49-F238E27FC236}">
                <a16:creationId xmlns:a16="http://schemas.microsoft.com/office/drawing/2014/main" id="{C15AE21F-0FAA-543B-15D1-41D84034E0CE}"/>
              </a:ext>
            </a:extLst>
          </p:cNvPr>
          <p:cNvSpPr>
            <a:spLocks noGrp="1"/>
          </p:cNvSpPr>
          <p:nvPr>
            <p:ph type="title"/>
          </p:nvPr>
        </p:nvSpPr>
        <p:spPr>
          <a:xfrm>
            <a:off x="1295400" y="152400"/>
            <a:ext cx="7138988" cy="1143000"/>
          </a:xfrm>
        </p:spPr>
        <p:txBody>
          <a:bodyPr/>
          <a:lstStyle/>
          <a:p>
            <a:r>
              <a:rPr lang="en-US" altLang="sv-SE">
                <a:ea typeface="ＭＳ Ｐゴシック" panose="020B0600070205080204" pitchFamily="34" charset="-128"/>
              </a:rPr>
              <a:t> Introduction</a:t>
            </a:r>
          </a:p>
        </p:txBody>
      </p:sp>
      <p:sp>
        <p:nvSpPr>
          <p:cNvPr id="31746" name="Content Placeholder 1">
            <a:extLst>
              <a:ext uri="{FF2B5EF4-FFF2-40B4-BE49-F238E27FC236}">
                <a16:creationId xmlns:a16="http://schemas.microsoft.com/office/drawing/2014/main" id="{4AFB4D5C-BEC7-8569-ACAE-9833F8CD514B}"/>
              </a:ext>
            </a:extLst>
          </p:cNvPr>
          <p:cNvSpPr>
            <a:spLocks noGrp="1"/>
          </p:cNvSpPr>
          <p:nvPr>
            <p:ph idx="1"/>
          </p:nvPr>
        </p:nvSpPr>
        <p:spPr/>
        <p:txBody>
          <a:bodyPr/>
          <a:lstStyle/>
          <a:p>
            <a:pPr>
              <a:lnSpc>
                <a:spcPct val="80000"/>
              </a:lnSpc>
            </a:pPr>
            <a:r>
              <a:rPr lang="en-US" altLang="sv-SE" sz="2400">
                <a:solidFill>
                  <a:srgbClr val="000000"/>
                </a:solidFill>
                <a:ea typeface="ＭＳ Ｐゴシック" panose="020B0600070205080204" pitchFamily="34" charset="-128"/>
              </a:rPr>
              <a:t>Why go below 1 K ?</a:t>
            </a:r>
          </a:p>
          <a:p>
            <a:pPr>
              <a:lnSpc>
                <a:spcPct val="80000"/>
              </a:lnSpc>
            </a:pPr>
            <a:r>
              <a:rPr lang="en-US" altLang="sv-SE" sz="2400">
                <a:solidFill>
                  <a:srgbClr val="000000"/>
                </a:solidFill>
                <a:ea typeface="ＭＳ Ｐゴシック" panose="020B0600070205080204" pitchFamily="34" charset="-128"/>
              </a:rPr>
              <a:t>There are basic scientific questions that require operating at these temperatures:</a:t>
            </a:r>
          </a:p>
          <a:p>
            <a:pPr lvl="1">
              <a:lnSpc>
                <a:spcPct val="80000"/>
              </a:lnSpc>
            </a:pPr>
            <a:r>
              <a:rPr lang="en-US" altLang="sv-SE" sz="2000">
                <a:solidFill>
                  <a:srgbClr val="000000"/>
                </a:solidFill>
                <a:ea typeface="ＭＳ Ｐゴシック" panose="020B0600070205080204" pitchFamily="34" charset="-128"/>
              </a:rPr>
              <a:t>Sensors for X-Ray and IR Astronomy</a:t>
            </a:r>
          </a:p>
          <a:p>
            <a:pPr lvl="1">
              <a:lnSpc>
                <a:spcPct val="80000"/>
              </a:lnSpc>
            </a:pPr>
            <a:r>
              <a:rPr lang="en-US" altLang="sv-SE" sz="2000">
                <a:solidFill>
                  <a:srgbClr val="000000"/>
                </a:solidFill>
                <a:ea typeface="ＭＳ Ｐゴシック" panose="020B0600070205080204" pitchFamily="34" charset="-128"/>
              </a:rPr>
              <a:t>Dark Matter Searches</a:t>
            </a:r>
          </a:p>
          <a:p>
            <a:pPr lvl="1">
              <a:lnSpc>
                <a:spcPct val="80000"/>
              </a:lnSpc>
            </a:pPr>
            <a:r>
              <a:rPr lang="en-US" altLang="sv-SE" sz="2000">
                <a:solidFill>
                  <a:srgbClr val="000000"/>
                </a:solidFill>
                <a:ea typeface="ＭＳ Ｐゴシック" panose="020B0600070205080204" pitchFamily="34" charset="-128"/>
              </a:rPr>
              <a:t>Fundamental condensed matter studies (superfluid </a:t>
            </a:r>
            <a:r>
              <a:rPr lang="en-US" altLang="sv-SE" sz="2000" baseline="30000">
                <a:solidFill>
                  <a:srgbClr val="000000"/>
                </a:solidFill>
                <a:ea typeface="ＭＳ Ｐゴシック" panose="020B0600070205080204" pitchFamily="34" charset="-128"/>
              </a:rPr>
              <a:t>3</a:t>
            </a:r>
            <a:r>
              <a:rPr lang="en-US" altLang="sv-SE" sz="2000">
                <a:solidFill>
                  <a:srgbClr val="000000"/>
                </a:solidFill>
                <a:ea typeface="ＭＳ Ｐゴシック" panose="020B0600070205080204" pitchFamily="34" charset="-128"/>
              </a:rPr>
              <a:t>He, solid He etc)</a:t>
            </a:r>
          </a:p>
          <a:p>
            <a:pPr>
              <a:lnSpc>
                <a:spcPct val="80000"/>
              </a:lnSpc>
            </a:pPr>
            <a:r>
              <a:rPr lang="en-US" altLang="sv-SE" sz="2400">
                <a:solidFill>
                  <a:srgbClr val="000000"/>
                </a:solidFill>
                <a:ea typeface="ＭＳ Ｐゴシック" panose="020B0600070205080204" pitchFamily="34" charset="-128"/>
              </a:rPr>
              <a:t>The cryogenic techniques for operating at these temperatures are essentially the same that we have seen already only more so: </a:t>
            </a:r>
          </a:p>
          <a:p>
            <a:pPr lvl="1">
              <a:lnSpc>
                <a:spcPct val="80000"/>
              </a:lnSpc>
            </a:pPr>
            <a:r>
              <a:rPr lang="en-US" altLang="sv-SE" sz="2000">
                <a:solidFill>
                  <a:srgbClr val="000000"/>
                </a:solidFill>
                <a:ea typeface="ＭＳ Ｐゴシック" panose="020B0600070205080204" pitchFamily="34" charset="-128"/>
              </a:rPr>
              <a:t>Greater attention to minimizing heat leaks</a:t>
            </a:r>
          </a:p>
          <a:p>
            <a:pPr lvl="1">
              <a:lnSpc>
                <a:spcPct val="80000"/>
              </a:lnSpc>
            </a:pPr>
            <a:r>
              <a:rPr lang="en-US" altLang="sv-SE" sz="2000">
                <a:solidFill>
                  <a:srgbClr val="000000"/>
                </a:solidFill>
                <a:ea typeface="ＭＳ Ｐゴシック" panose="020B0600070205080204" pitchFamily="34" charset="-128"/>
              </a:rPr>
              <a:t>Specialized sensors</a:t>
            </a:r>
          </a:p>
          <a:p>
            <a:pPr>
              <a:lnSpc>
                <a:spcPct val="80000"/>
              </a:lnSpc>
            </a:pPr>
            <a:r>
              <a:rPr lang="en-US" altLang="sv-SE" sz="2400">
                <a:solidFill>
                  <a:srgbClr val="000000"/>
                </a:solidFill>
                <a:ea typeface="ＭＳ Ｐゴシック" panose="020B0600070205080204" pitchFamily="34" charset="-128"/>
              </a:rPr>
              <a:t>What is very different is how we get to these temperatures. </a:t>
            </a:r>
          </a:p>
          <a:p>
            <a:pPr lvl="1">
              <a:lnSpc>
                <a:spcPct val="80000"/>
              </a:lnSpc>
            </a:pPr>
            <a:r>
              <a:rPr lang="en-US" altLang="sv-SE" sz="2000">
                <a:solidFill>
                  <a:srgbClr val="000000"/>
                </a:solidFill>
                <a:ea typeface="ＭＳ Ｐゴシック" panose="020B0600070205080204" pitchFamily="34" charset="-128"/>
              </a:rPr>
              <a:t>The various refrigeration cycles and methods we</a:t>
            </a:r>
            <a:r>
              <a:rPr lang="ja-JP" altLang="en-US" sz="2000">
                <a:solidFill>
                  <a:srgbClr val="000000"/>
                </a:solidFill>
                <a:ea typeface="ＭＳ Ｐゴシック" panose="020B0600070205080204" pitchFamily="34" charset="-128"/>
              </a:rPr>
              <a:t>’</a:t>
            </a:r>
            <a:r>
              <a:rPr lang="en-US" altLang="ja-JP" sz="2000">
                <a:solidFill>
                  <a:srgbClr val="000000"/>
                </a:solidFill>
                <a:ea typeface="ＭＳ Ｐゴシック" panose="020B0600070205080204" pitchFamily="34" charset="-128"/>
              </a:rPr>
              <a:t>ve discussed so far won</a:t>
            </a:r>
            <a:r>
              <a:rPr lang="ja-JP" altLang="en-US" sz="2000">
                <a:solidFill>
                  <a:srgbClr val="000000"/>
                </a:solidFill>
                <a:ea typeface="ＭＳ Ｐゴシック" panose="020B0600070205080204" pitchFamily="34" charset="-128"/>
              </a:rPr>
              <a:t>’</a:t>
            </a:r>
            <a:r>
              <a:rPr lang="en-US" altLang="ja-JP" sz="2000">
                <a:solidFill>
                  <a:srgbClr val="000000"/>
                </a:solidFill>
                <a:ea typeface="ＭＳ Ｐゴシック" panose="020B0600070205080204" pitchFamily="34" charset="-128"/>
              </a:rPr>
              <a:t>t get us there</a:t>
            </a:r>
            <a:endParaRPr lang="en-US" altLang="sv-SE" sz="2000">
              <a:solidFill>
                <a:srgbClr val="000000"/>
              </a:solidFill>
              <a:ea typeface="ＭＳ Ｐゴシック" panose="020B0600070205080204" pitchFamily="34" charset="-128"/>
            </a:endParaRPr>
          </a:p>
        </p:txBody>
      </p:sp>
      <p:sp>
        <p:nvSpPr>
          <p:cNvPr id="31747" name="Date Placeholder 5">
            <a:extLst>
              <a:ext uri="{FF2B5EF4-FFF2-40B4-BE49-F238E27FC236}">
                <a16:creationId xmlns:a16="http://schemas.microsoft.com/office/drawing/2014/main" id="{BD465039-EEB4-B0E2-2B42-364CDA13FB9D}"/>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1748" name="Footer Placeholder 3">
            <a:extLst>
              <a:ext uri="{FF2B5EF4-FFF2-40B4-BE49-F238E27FC236}">
                <a16:creationId xmlns:a16="http://schemas.microsoft.com/office/drawing/2014/main" id="{C0946DF5-6F9D-FA9D-900E-B25846A3DD5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1749" name="Slide Number Placeholder 4">
            <a:extLst>
              <a:ext uri="{FF2B5EF4-FFF2-40B4-BE49-F238E27FC236}">
                <a16:creationId xmlns:a16="http://schemas.microsoft.com/office/drawing/2014/main" id="{D8B514F7-0431-85C7-0367-522953D72E6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73362104-D471-814C-84E4-4987081F58DD}" type="slidenum">
              <a:rPr lang="en-US" altLang="sv-SE" sz="1000">
                <a:solidFill>
                  <a:srgbClr val="064308"/>
                </a:solidFill>
                <a:latin typeface="Arial" panose="020B0604020202020204" pitchFamily="34" charset="0"/>
              </a:rPr>
              <a:pPr eaLnBrk="0" hangingPunct="0">
                <a:spcBef>
                  <a:spcPct val="0"/>
                </a:spcBef>
                <a:buFontTx/>
                <a:buNone/>
              </a:pPr>
              <a:t>3</a:t>
            </a:fld>
            <a:endParaRPr lang="en-US" altLang="sv-SE" sz="1000">
              <a:solidFill>
                <a:srgbClr val="064308"/>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2">
            <a:extLst>
              <a:ext uri="{FF2B5EF4-FFF2-40B4-BE49-F238E27FC236}">
                <a16:creationId xmlns:a16="http://schemas.microsoft.com/office/drawing/2014/main" id="{5BE51F1E-2D9B-D492-00F9-F815007F1D06}"/>
              </a:ext>
            </a:extLst>
          </p:cNvPr>
          <p:cNvSpPr>
            <a:spLocks noGrp="1"/>
          </p:cNvSpPr>
          <p:nvPr>
            <p:ph type="title"/>
          </p:nvPr>
        </p:nvSpPr>
        <p:spPr>
          <a:xfrm>
            <a:off x="990600" y="152400"/>
            <a:ext cx="7138988" cy="1143000"/>
          </a:xfrm>
        </p:spPr>
        <p:txBody>
          <a:bodyPr/>
          <a:lstStyle/>
          <a:p>
            <a:r>
              <a:rPr lang="en-US" altLang="sv-SE">
                <a:ea typeface="ＭＳ Ｐゴシック" panose="020B0600070205080204" pitchFamily="34" charset="-128"/>
              </a:rPr>
              <a:t>Limits to Pumping on </a:t>
            </a:r>
            <a:r>
              <a:rPr lang="en-US" altLang="sv-SE" baseline="30000">
                <a:ea typeface="ＭＳ Ｐゴシック" panose="020B0600070205080204" pitchFamily="34" charset="-128"/>
              </a:rPr>
              <a:t>4</a:t>
            </a:r>
            <a:r>
              <a:rPr lang="en-US" altLang="sv-SE">
                <a:ea typeface="ＭＳ Ｐゴシック" panose="020B0600070205080204" pitchFamily="34" charset="-128"/>
              </a:rPr>
              <a:t>He</a:t>
            </a:r>
          </a:p>
        </p:txBody>
      </p:sp>
      <p:sp>
        <p:nvSpPr>
          <p:cNvPr id="32770" name="Content Placeholder 1">
            <a:extLst>
              <a:ext uri="{FF2B5EF4-FFF2-40B4-BE49-F238E27FC236}">
                <a16:creationId xmlns:a16="http://schemas.microsoft.com/office/drawing/2014/main" id="{1A0C4644-55D9-FF18-5A1E-412A28A2C6CE}"/>
              </a:ext>
            </a:extLst>
          </p:cNvPr>
          <p:cNvSpPr>
            <a:spLocks noGrp="1"/>
          </p:cNvSpPr>
          <p:nvPr>
            <p:ph idx="1"/>
          </p:nvPr>
        </p:nvSpPr>
        <p:spPr/>
        <p:txBody>
          <a:bodyPr/>
          <a:lstStyle/>
          <a:p>
            <a:r>
              <a:rPr lang="en-US" altLang="sv-SE">
                <a:solidFill>
                  <a:srgbClr val="000000"/>
                </a:solidFill>
                <a:ea typeface="ＭＳ Ｐゴシック" panose="020B0600070205080204" pitchFamily="34" charset="-128"/>
              </a:rPr>
              <a:t>We can reduce the temperature of liquid helium by reducing its saturation pressure – but there is a limit.</a:t>
            </a:r>
          </a:p>
          <a:p>
            <a:r>
              <a:rPr lang="en-US" altLang="sv-SE">
                <a:solidFill>
                  <a:srgbClr val="000000"/>
                </a:solidFill>
                <a:ea typeface="ＭＳ Ｐゴシック" panose="020B0600070205080204" pitchFamily="34" charset="-128"/>
              </a:rPr>
              <a:t>The vapor pressure of the most abundant He isotope (</a:t>
            </a:r>
            <a:r>
              <a:rPr lang="en-US" altLang="sv-SE" baseline="30000">
                <a:solidFill>
                  <a:srgbClr val="000000"/>
                </a:solidFill>
                <a:ea typeface="ＭＳ Ｐゴシック" panose="020B0600070205080204" pitchFamily="34" charset="-128"/>
              </a:rPr>
              <a:t>4</a:t>
            </a:r>
            <a:r>
              <a:rPr lang="en-US" altLang="sv-SE">
                <a:solidFill>
                  <a:srgbClr val="000000"/>
                </a:solidFill>
                <a:ea typeface="ＭＳ Ｐゴシック" panose="020B0600070205080204" pitchFamily="34" charset="-128"/>
              </a:rPr>
              <a:t>He) becomes very small below ~ 1.2 K so cooling below this temperature using this technique isn</a:t>
            </a:r>
            <a:r>
              <a:rPr lang="ja-JP" altLang="en-US">
                <a:solidFill>
                  <a:srgbClr val="000000"/>
                </a:solidFill>
                <a:ea typeface="ＭＳ Ｐゴシック" panose="020B0600070205080204" pitchFamily="34" charset="-128"/>
              </a:rPr>
              <a:t>’</a:t>
            </a:r>
            <a:r>
              <a:rPr lang="en-US" altLang="ja-JP">
                <a:solidFill>
                  <a:srgbClr val="000000"/>
                </a:solidFill>
                <a:ea typeface="ＭＳ Ｐゴシック" panose="020B0600070205080204" pitchFamily="34" charset="-128"/>
              </a:rPr>
              <a:t>t feasible</a:t>
            </a:r>
          </a:p>
          <a:p>
            <a:r>
              <a:rPr lang="en-US" altLang="sv-SE">
                <a:solidFill>
                  <a:srgbClr val="000000"/>
                </a:solidFill>
                <a:ea typeface="ＭＳ Ｐゴシック" panose="020B0600070205080204" pitchFamily="34" charset="-128"/>
              </a:rPr>
              <a:t>The solution is </a:t>
            </a:r>
            <a:r>
              <a:rPr lang="en-US" altLang="sv-SE" baseline="30000">
                <a:solidFill>
                  <a:srgbClr val="000000"/>
                </a:solidFill>
                <a:ea typeface="ＭＳ Ｐゴシック" panose="020B0600070205080204" pitchFamily="34" charset="-128"/>
              </a:rPr>
              <a:t>3</a:t>
            </a:r>
            <a:r>
              <a:rPr lang="en-US" altLang="sv-SE">
                <a:solidFill>
                  <a:srgbClr val="000000"/>
                </a:solidFill>
                <a:ea typeface="ＭＳ Ｐゴシック" panose="020B0600070205080204" pitchFamily="34" charset="-128"/>
              </a:rPr>
              <a:t>He !</a:t>
            </a:r>
          </a:p>
        </p:txBody>
      </p:sp>
      <p:sp>
        <p:nvSpPr>
          <p:cNvPr id="32771" name="Date Placeholder 5">
            <a:extLst>
              <a:ext uri="{FF2B5EF4-FFF2-40B4-BE49-F238E27FC236}">
                <a16:creationId xmlns:a16="http://schemas.microsoft.com/office/drawing/2014/main" id="{AF46FDF9-7EEC-AD8A-3A16-3ED91C55AB3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2772" name="Footer Placeholder 3">
            <a:extLst>
              <a:ext uri="{FF2B5EF4-FFF2-40B4-BE49-F238E27FC236}">
                <a16:creationId xmlns:a16="http://schemas.microsoft.com/office/drawing/2014/main" id="{E8FB713F-A892-4463-FAC9-113D7DCCCD1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2773" name="Slide Number Placeholder 4">
            <a:extLst>
              <a:ext uri="{FF2B5EF4-FFF2-40B4-BE49-F238E27FC236}">
                <a16:creationId xmlns:a16="http://schemas.microsoft.com/office/drawing/2014/main" id="{434B8FF9-CF66-3A21-621E-7B88DD6301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1187A5BC-4DDA-4D4C-AF6C-E63C25599191}" type="slidenum">
              <a:rPr lang="en-US" altLang="sv-SE" sz="1000">
                <a:solidFill>
                  <a:srgbClr val="064308"/>
                </a:solidFill>
                <a:latin typeface="Arial" panose="020B0604020202020204" pitchFamily="34" charset="0"/>
              </a:rPr>
              <a:pPr eaLnBrk="0" hangingPunct="0">
                <a:spcBef>
                  <a:spcPct val="0"/>
                </a:spcBef>
                <a:buFontTx/>
                <a:buNone/>
              </a:pPr>
              <a:t>4</a:t>
            </a:fld>
            <a:endParaRPr lang="en-US" altLang="sv-SE" sz="1000">
              <a:solidFill>
                <a:srgbClr val="064308"/>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2">
            <a:extLst>
              <a:ext uri="{FF2B5EF4-FFF2-40B4-BE49-F238E27FC236}">
                <a16:creationId xmlns:a16="http://schemas.microsoft.com/office/drawing/2014/main" id="{1E47C36E-BC41-60C2-3D38-0377F59D5AA3}"/>
              </a:ext>
            </a:extLst>
          </p:cNvPr>
          <p:cNvSpPr>
            <a:spLocks noGrp="1"/>
          </p:cNvSpPr>
          <p:nvPr>
            <p:ph type="title"/>
          </p:nvPr>
        </p:nvSpPr>
        <p:spPr>
          <a:xfrm>
            <a:off x="1066800" y="228600"/>
            <a:ext cx="7138988" cy="1143000"/>
          </a:xfrm>
        </p:spPr>
        <p:txBody>
          <a:bodyPr/>
          <a:lstStyle/>
          <a:p>
            <a:r>
              <a:rPr lang="en-US" altLang="sv-SE" baseline="30000">
                <a:ea typeface="ＭＳ Ｐゴシック" panose="020B0600070205080204" pitchFamily="34" charset="-128"/>
              </a:rPr>
              <a:t>3</a:t>
            </a:r>
            <a:r>
              <a:rPr lang="en-US" altLang="sv-SE">
                <a:ea typeface="ＭＳ Ｐゴシック" panose="020B0600070205080204" pitchFamily="34" charset="-128"/>
              </a:rPr>
              <a:t>He</a:t>
            </a:r>
          </a:p>
        </p:txBody>
      </p:sp>
      <p:sp>
        <p:nvSpPr>
          <p:cNvPr id="33794" name="Content Placeholder 1">
            <a:extLst>
              <a:ext uri="{FF2B5EF4-FFF2-40B4-BE49-F238E27FC236}">
                <a16:creationId xmlns:a16="http://schemas.microsoft.com/office/drawing/2014/main" id="{12A2ABE4-7C12-838B-2FFE-9CF5ABE22BCB}"/>
              </a:ext>
            </a:extLst>
          </p:cNvPr>
          <p:cNvSpPr>
            <a:spLocks noGrp="1"/>
          </p:cNvSpPr>
          <p:nvPr>
            <p:ph idx="1"/>
          </p:nvPr>
        </p:nvSpPr>
        <p:spPr>
          <a:xfrm>
            <a:off x="228600" y="1524000"/>
            <a:ext cx="8686800" cy="4525963"/>
          </a:xfrm>
        </p:spPr>
        <p:txBody>
          <a:bodyPr/>
          <a:lstStyle/>
          <a:p>
            <a:pPr>
              <a:lnSpc>
                <a:spcPct val="80000"/>
              </a:lnSpc>
            </a:pPr>
            <a:r>
              <a:rPr lang="en-US" altLang="sv-SE" sz="2400">
                <a:solidFill>
                  <a:srgbClr val="000000"/>
                </a:solidFill>
                <a:ea typeface="ＭＳ Ｐゴシック" panose="020B0600070205080204" pitchFamily="34" charset="-128"/>
              </a:rPr>
              <a:t>This is the other stable isotope of helium</a:t>
            </a:r>
          </a:p>
          <a:p>
            <a:pPr>
              <a:lnSpc>
                <a:spcPct val="80000"/>
              </a:lnSpc>
            </a:pPr>
            <a:r>
              <a:rPr lang="en-US" altLang="sv-SE" sz="2400">
                <a:solidFill>
                  <a:srgbClr val="000000"/>
                </a:solidFill>
                <a:ea typeface="ＭＳ Ｐゴシック" panose="020B0600070205080204" pitchFamily="34" charset="-128"/>
              </a:rPr>
              <a:t>Very rare &lt; 0.1 ppm of He in nature</a:t>
            </a:r>
          </a:p>
          <a:p>
            <a:pPr lvl="1">
              <a:lnSpc>
                <a:spcPct val="80000"/>
              </a:lnSpc>
            </a:pPr>
            <a:r>
              <a:rPr lang="en-US" altLang="sv-SE" sz="2000">
                <a:solidFill>
                  <a:srgbClr val="000000"/>
                </a:solidFill>
                <a:ea typeface="ＭＳ Ｐゴシック" panose="020B0600070205080204" pitchFamily="34" charset="-128"/>
              </a:rPr>
              <a:t>However can be produced via radioactive decay of Tritium (</a:t>
            </a:r>
            <a:r>
              <a:rPr lang="en-US" altLang="sv-SE" sz="2000" baseline="30000">
                <a:solidFill>
                  <a:srgbClr val="000000"/>
                </a:solidFill>
                <a:ea typeface="ＭＳ Ｐゴシック" panose="020B0600070205080204" pitchFamily="34" charset="-128"/>
              </a:rPr>
              <a:t>3</a:t>
            </a:r>
            <a:r>
              <a:rPr lang="en-US" altLang="sv-SE" sz="2000">
                <a:solidFill>
                  <a:srgbClr val="000000"/>
                </a:solidFill>
                <a:ea typeface="ＭＳ Ｐゴシック" panose="020B0600070205080204" pitchFamily="34" charset="-128"/>
              </a:rPr>
              <a:t>H)</a:t>
            </a:r>
          </a:p>
          <a:p>
            <a:pPr>
              <a:lnSpc>
                <a:spcPct val="80000"/>
              </a:lnSpc>
            </a:pPr>
            <a:r>
              <a:rPr lang="en-US" altLang="sv-SE">
                <a:solidFill>
                  <a:srgbClr val="000000"/>
                </a:solidFill>
                <a:ea typeface="ＭＳ Ｐゴシック" panose="020B0600070205080204" pitchFamily="34" charset="-128"/>
              </a:rPr>
              <a:t> </a:t>
            </a:r>
            <a:r>
              <a:rPr lang="en-US" altLang="sv-SE" sz="2400" baseline="30000">
                <a:solidFill>
                  <a:srgbClr val="000000"/>
                </a:solidFill>
                <a:ea typeface="ＭＳ Ｐゴシック" panose="020B0600070205080204" pitchFamily="34" charset="-128"/>
              </a:rPr>
              <a:t>3</a:t>
            </a:r>
            <a:r>
              <a:rPr lang="en-US" altLang="sv-SE" sz="2400">
                <a:solidFill>
                  <a:srgbClr val="000000"/>
                </a:solidFill>
                <a:ea typeface="ＭＳ Ｐゴシック" panose="020B0600070205080204" pitchFamily="34" charset="-128"/>
              </a:rPr>
              <a:t>He is still very expensive and shortages have occurred driven by Homeland Security applications</a:t>
            </a:r>
          </a:p>
          <a:p>
            <a:pPr>
              <a:lnSpc>
                <a:spcPct val="80000"/>
              </a:lnSpc>
            </a:pPr>
            <a:r>
              <a:rPr lang="en-US" altLang="sv-SE" sz="2400">
                <a:solidFill>
                  <a:srgbClr val="000000"/>
                </a:solidFill>
                <a:ea typeface="ＭＳ Ｐゴシック" panose="020B0600070205080204" pitchFamily="34" charset="-128"/>
              </a:rPr>
              <a:t>Pumped </a:t>
            </a:r>
            <a:r>
              <a:rPr lang="en-US" altLang="sv-SE" sz="2400" baseline="30000">
                <a:solidFill>
                  <a:srgbClr val="000000"/>
                </a:solidFill>
                <a:ea typeface="ＭＳ Ｐゴシック" panose="020B0600070205080204" pitchFamily="34" charset="-128"/>
              </a:rPr>
              <a:t>3</a:t>
            </a:r>
            <a:r>
              <a:rPr lang="en-US" altLang="sv-SE" sz="2400">
                <a:solidFill>
                  <a:srgbClr val="000000"/>
                </a:solidFill>
                <a:ea typeface="ＭＳ Ｐゴシック" panose="020B0600070205080204" pitchFamily="34" charset="-128"/>
              </a:rPr>
              <a:t>He systems can provide cooling down to 200 – 300 mK </a:t>
            </a:r>
          </a:p>
          <a:p>
            <a:pPr lvl="1">
              <a:lnSpc>
                <a:spcPct val="80000"/>
              </a:lnSpc>
            </a:pPr>
            <a:r>
              <a:rPr lang="en-US" altLang="sv-SE" sz="2000">
                <a:solidFill>
                  <a:srgbClr val="000000"/>
                </a:solidFill>
                <a:ea typeface="ＭＳ Ｐゴシック" panose="020B0600070205080204" pitchFamily="34" charset="-128"/>
              </a:rPr>
              <a:t>Such systems always recycle the </a:t>
            </a:r>
            <a:r>
              <a:rPr lang="en-US" altLang="sv-SE" sz="2000" baseline="30000">
                <a:solidFill>
                  <a:srgbClr val="000000"/>
                </a:solidFill>
                <a:ea typeface="ＭＳ Ｐゴシック" panose="020B0600070205080204" pitchFamily="34" charset="-128"/>
              </a:rPr>
              <a:t>3</a:t>
            </a:r>
            <a:r>
              <a:rPr lang="en-US" altLang="sv-SE" sz="2000">
                <a:solidFill>
                  <a:srgbClr val="000000"/>
                </a:solidFill>
                <a:ea typeface="ＭＳ Ｐゴシック" panose="020B0600070205080204" pitchFamily="34" charset="-128"/>
              </a:rPr>
              <a:t>He and frequently use soption pumps employing activated charcoal</a:t>
            </a:r>
          </a:p>
          <a:p>
            <a:pPr lvl="1">
              <a:lnSpc>
                <a:spcPct val="80000"/>
              </a:lnSpc>
            </a:pPr>
            <a:r>
              <a:rPr lang="en-US" altLang="sv-SE" sz="2000">
                <a:solidFill>
                  <a:srgbClr val="000000"/>
                </a:solidFill>
                <a:ea typeface="ＭＳ Ｐゴシック" panose="020B0600070205080204" pitchFamily="34" charset="-128"/>
              </a:rPr>
              <a:t>Typical performance is up to 400 </a:t>
            </a:r>
            <a:r>
              <a:rPr lang="en-US" altLang="sv-SE" sz="2000">
                <a:solidFill>
                  <a:srgbClr val="000000"/>
                </a:solidFill>
                <a:latin typeface="Symbol" pitchFamily="2" charset="2"/>
                <a:ea typeface="ＭＳ Ｐゴシック" panose="020B0600070205080204" pitchFamily="34" charset="-128"/>
              </a:rPr>
              <a:t>m</a:t>
            </a:r>
            <a:r>
              <a:rPr lang="en-US" altLang="sv-SE" sz="2000">
                <a:solidFill>
                  <a:srgbClr val="000000"/>
                </a:solidFill>
                <a:ea typeface="ＭＳ Ｐゴシック" panose="020B0600070205080204" pitchFamily="34" charset="-128"/>
              </a:rPr>
              <a:t>W @ 300 mK for  6 hours</a:t>
            </a:r>
          </a:p>
          <a:p>
            <a:pPr>
              <a:lnSpc>
                <a:spcPct val="80000"/>
              </a:lnSpc>
            </a:pPr>
            <a:r>
              <a:rPr lang="en-US" altLang="sv-SE" sz="2400" baseline="30000">
                <a:solidFill>
                  <a:srgbClr val="000000"/>
                </a:solidFill>
                <a:ea typeface="ＭＳ Ｐゴシック" panose="020B0600070205080204" pitchFamily="34" charset="-128"/>
              </a:rPr>
              <a:t>3</a:t>
            </a:r>
            <a:r>
              <a:rPr lang="en-US" altLang="sv-SE" sz="2400">
                <a:solidFill>
                  <a:srgbClr val="000000"/>
                </a:solidFill>
                <a:ea typeface="ＭＳ Ｐゴシック" panose="020B0600070205080204" pitchFamily="34" charset="-128"/>
              </a:rPr>
              <a:t>He does become a superfluid below 2.65 mK but the explanation of the superfluid properties are very different than that of  </a:t>
            </a:r>
            <a:r>
              <a:rPr lang="en-US" altLang="sv-SE" sz="2400" baseline="30000">
                <a:solidFill>
                  <a:srgbClr val="000000"/>
                </a:solidFill>
                <a:ea typeface="ＭＳ Ｐゴシック" panose="020B0600070205080204" pitchFamily="34" charset="-128"/>
              </a:rPr>
              <a:t>4</a:t>
            </a:r>
            <a:r>
              <a:rPr lang="en-US" altLang="sv-SE" sz="2400">
                <a:solidFill>
                  <a:srgbClr val="000000"/>
                </a:solidFill>
                <a:ea typeface="ＭＳ Ｐゴシック" panose="020B0600070205080204" pitchFamily="34" charset="-128"/>
              </a:rPr>
              <a:t>He superfluid (He II)</a:t>
            </a:r>
          </a:p>
          <a:p>
            <a:pPr lvl="1">
              <a:lnSpc>
                <a:spcPct val="80000"/>
              </a:lnSpc>
            </a:pPr>
            <a:r>
              <a:rPr lang="en-US" altLang="sv-SE" sz="2000">
                <a:solidFill>
                  <a:srgbClr val="000000"/>
                </a:solidFill>
                <a:ea typeface="ＭＳ Ｐゴシック" panose="020B0600070205080204" pitchFamily="34" charset="-128"/>
              </a:rPr>
              <a:t>In </a:t>
            </a:r>
            <a:r>
              <a:rPr lang="en-US" altLang="sv-SE" sz="2000" baseline="30000">
                <a:solidFill>
                  <a:srgbClr val="000000"/>
                </a:solidFill>
                <a:ea typeface="ＭＳ Ｐゴシック" panose="020B0600070205080204" pitchFamily="34" charset="-128"/>
              </a:rPr>
              <a:t>3</a:t>
            </a:r>
            <a:r>
              <a:rPr lang="en-US" altLang="sv-SE" sz="2000">
                <a:solidFill>
                  <a:srgbClr val="000000"/>
                </a:solidFill>
                <a:ea typeface="ＭＳ Ｐゴシック" panose="020B0600070205080204" pitchFamily="34" charset="-128"/>
              </a:rPr>
              <a:t>He the superfluid mechanism is similar to BCS theory in superconductors</a:t>
            </a:r>
          </a:p>
          <a:p>
            <a:pPr lvl="2">
              <a:lnSpc>
                <a:spcPct val="80000"/>
              </a:lnSpc>
            </a:pPr>
            <a:r>
              <a:rPr lang="en-US" altLang="sv-SE" sz="1800">
                <a:solidFill>
                  <a:srgbClr val="000000"/>
                </a:solidFill>
                <a:ea typeface="ヒラギノ角ゴ Pro W3" pitchFamily="2" charset="-128"/>
              </a:rPr>
              <a:t>(Fermions vs. Bosons)</a:t>
            </a:r>
          </a:p>
          <a:p>
            <a:endParaRPr lang="en-US" altLang="sv-SE">
              <a:solidFill>
                <a:srgbClr val="000000"/>
              </a:solidFill>
              <a:ea typeface="ＭＳ Ｐゴシック" panose="020B0600070205080204" pitchFamily="34" charset="-128"/>
            </a:endParaRPr>
          </a:p>
        </p:txBody>
      </p:sp>
      <p:sp>
        <p:nvSpPr>
          <p:cNvPr id="33795" name="Date Placeholder 5">
            <a:extLst>
              <a:ext uri="{FF2B5EF4-FFF2-40B4-BE49-F238E27FC236}">
                <a16:creationId xmlns:a16="http://schemas.microsoft.com/office/drawing/2014/main" id="{E7AD4EFE-5BBF-86F9-F94E-D9B7BC20C380}"/>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3796" name="Footer Placeholder 3">
            <a:extLst>
              <a:ext uri="{FF2B5EF4-FFF2-40B4-BE49-F238E27FC236}">
                <a16:creationId xmlns:a16="http://schemas.microsoft.com/office/drawing/2014/main" id="{0C3FF8D6-329E-2FF9-94E2-E75419E1EC4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3797" name="Slide Number Placeholder 4">
            <a:extLst>
              <a:ext uri="{FF2B5EF4-FFF2-40B4-BE49-F238E27FC236}">
                <a16:creationId xmlns:a16="http://schemas.microsoft.com/office/drawing/2014/main" id="{93D31827-5904-F3E5-879E-F2A750CC6E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A8FF39C7-06CB-CE43-BD37-9DEAF64A01E8}" type="slidenum">
              <a:rPr lang="en-US" altLang="sv-SE" sz="1000">
                <a:solidFill>
                  <a:srgbClr val="064308"/>
                </a:solidFill>
                <a:latin typeface="Arial" panose="020B0604020202020204" pitchFamily="34" charset="0"/>
              </a:rPr>
              <a:pPr eaLnBrk="0" hangingPunct="0">
                <a:spcBef>
                  <a:spcPct val="0"/>
                </a:spcBef>
                <a:buFontTx/>
                <a:buNone/>
              </a:pPr>
              <a:t>5</a:t>
            </a:fld>
            <a:endParaRPr lang="en-US" altLang="sv-SE" sz="1000">
              <a:solidFill>
                <a:srgbClr val="064308"/>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2">
            <a:extLst>
              <a:ext uri="{FF2B5EF4-FFF2-40B4-BE49-F238E27FC236}">
                <a16:creationId xmlns:a16="http://schemas.microsoft.com/office/drawing/2014/main" id="{CAE325F3-F9C5-8BE2-AE63-08EBACCD99C0}"/>
              </a:ext>
            </a:extLst>
          </p:cNvPr>
          <p:cNvSpPr>
            <a:spLocks noGrp="1"/>
          </p:cNvSpPr>
          <p:nvPr>
            <p:ph type="title"/>
          </p:nvPr>
        </p:nvSpPr>
        <p:spPr>
          <a:xfrm>
            <a:off x="1066800" y="228600"/>
            <a:ext cx="7138988" cy="1143000"/>
          </a:xfrm>
        </p:spPr>
        <p:txBody>
          <a:bodyPr/>
          <a:lstStyle/>
          <a:p>
            <a:r>
              <a:rPr lang="en-US" altLang="sv-SE">
                <a:ea typeface="ＭＳ Ｐゴシック" panose="020B0600070205080204" pitchFamily="34" charset="-128"/>
              </a:rPr>
              <a:t>Dilution Refrigerators</a:t>
            </a:r>
          </a:p>
        </p:txBody>
      </p:sp>
      <p:sp>
        <p:nvSpPr>
          <p:cNvPr id="2" name="Content Placeholder 1">
            <a:extLst>
              <a:ext uri="{FF2B5EF4-FFF2-40B4-BE49-F238E27FC236}">
                <a16:creationId xmlns:a16="http://schemas.microsoft.com/office/drawing/2014/main" id="{4D17AFD6-75AD-FD43-A67C-300D29E16967}"/>
              </a:ext>
            </a:extLst>
          </p:cNvPr>
          <p:cNvSpPr>
            <a:spLocks noGrp="1"/>
          </p:cNvSpPr>
          <p:nvPr>
            <p:ph idx="1"/>
          </p:nvPr>
        </p:nvSpPr>
        <p:spPr/>
        <p:txBody>
          <a:bodyPr/>
          <a:lstStyle/>
          <a:p>
            <a:pPr>
              <a:buFont typeface="Wingdings" pitchFamily="2" charset="2"/>
              <a:buChar char="§"/>
              <a:defRPr/>
            </a:pPr>
            <a:r>
              <a:rPr lang="en-US" sz="2000" dirty="0">
                <a:solidFill>
                  <a:srgbClr val="000000"/>
                </a:solidFill>
              </a:rPr>
              <a:t>These use a mixture of </a:t>
            </a:r>
            <a:r>
              <a:rPr lang="en-US" sz="2000" baseline="30000" dirty="0">
                <a:solidFill>
                  <a:srgbClr val="000000"/>
                </a:solidFill>
              </a:rPr>
              <a:t>3</a:t>
            </a:r>
            <a:r>
              <a:rPr lang="en-US" sz="2000" dirty="0">
                <a:solidFill>
                  <a:srgbClr val="000000"/>
                </a:solidFill>
              </a:rPr>
              <a:t>He/</a:t>
            </a:r>
            <a:r>
              <a:rPr lang="en-US" sz="2000" baseline="30000" dirty="0">
                <a:solidFill>
                  <a:srgbClr val="000000"/>
                </a:solidFill>
              </a:rPr>
              <a:t>4</a:t>
            </a:r>
            <a:r>
              <a:rPr lang="en-US" sz="2000" dirty="0">
                <a:solidFill>
                  <a:srgbClr val="000000"/>
                </a:solidFill>
              </a:rPr>
              <a:t>He and take advantage of 3 physical effects:</a:t>
            </a:r>
          </a:p>
          <a:p>
            <a:pPr marL="457200" indent="-457200">
              <a:buFont typeface="+mj-lt"/>
              <a:buAutoNum type="arabicPeriod"/>
              <a:defRPr/>
            </a:pPr>
            <a:r>
              <a:rPr lang="en-US" sz="2000" dirty="0">
                <a:solidFill>
                  <a:srgbClr val="000000"/>
                </a:solidFill>
              </a:rPr>
              <a:t>Below 0.8 K a </a:t>
            </a:r>
            <a:r>
              <a:rPr lang="en-US" sz="2000" baseline="30000" dirty="0">
                <a:solidFill>
                  <a:srgbClr val="000000"/>
                </a:solidFill>
              </a:rPr>
              <a:t>3</a:t>
            </a:r>
            <a:r>
              <a:rPr lang="en-US" sz="2000" dirty="0">
                <a:solidFill>
                  <a:srgbClr val="000000"/>
                </a:solidFill>
              </a:rPr>
              <a:t>He/</a:t>
            </a:r>
            <a:r>
              <a:rPr lang="en-US" sz="2000" baseline="30000" dirty="0">
                <a:solidFill>
                  <a:srgbClr val="000000"/>
                </a:solidFill>
              </a:rPr>
              <a:t>4</a:t>
            </a:r>
            <a:r>
              <a:rPr lang="en-US" sz="2000" dirty="0">
                <a:solidFill>
                  <a:srgbClr val="000000"/>
                </a:solidFill>
              </a:rPr>
              <a:t>He mixture will spontaneously separate into a  </a:t>
            </a:r>
            <a:r>
              <a:rPr lang="en-US" sz="2000" baseline="30000" dirty="0">
                <a:solidFill>
                  <a:srgbClr val="000000"/>
                </a:solidFill>
              </a:rPr>
              <a:t>3</a:t>
            </a:r>
            <a:r>
              <a:rPr lang="en-US" sz="2000" dirty="0">
                <a:solidFill>
                  <a:srgbClr val="000000"/>
                </a:solidFill>
              </a:rPr>
              <a:t>He rich zone atop a heavier  </a:t>
            </a:r>
            <a:r>
              <a:rPr lang="en-US" sz="2000" baseline="30000" dirty="0">
                <a:solidFill>
                  <a:srgbClr val="000000"/>
                </a:solidFill>
              </a:rPr>
              <a:t>4</a:t>
            </a:r>
            <a:r>
              <a:rPr lang="en-US" sz="2000" dirty="0">
                <a:solidFill>
                  <a:srgbClr val="000000"/>
                </a:solidFill>
              </a:rPr>
              <a:t>He rich zone</a:t>
            </a:r>
          </a:p>
          <a:p>
            <a:pPr marL="457200" indent="-457200">
              <a:buFont typeface="+mj-lt"/>
              <a:buAutoNum type="arabicPeriod"/>
              <a:defRPr/>
            </a:pPr>
            <a:r>
              <a:rPr lang="en-US" sz="2000" dirty="0">
                <a:solidFill>
                  <a:srgbClr val="000000"/>
                </a:solidFill>
              </a:rPr>
              <a:t>It requires energy to move a </a:t>
            </a:r>
            <a:r>
              <a:rPr lang="en-US" sz="2000" baseline="30000" dirty="0">
                <a:solidFill>
                  <a:srgbClr val="000000"/>
                </a:solidFill>
              </a:rPr>
              <a:t>3</a:t>
            </a:r>
            <a:r>
              <a:rPr lang="en-US" sz="2000" dirty="0">
                <a:solidFill>
                  <a:srgbClr val="000000"/>
                </a:solidFill>
              </a:rPr>
              <a:t>He atom from the </a:t>
            </a:r>
            <a:r>
              <a:rPr lang="en-US" sz="2000" baseline="30000" dirty="0">
                <a:solidFill>
                  <a:srgbClr val="000000"/>
                </a:solidFill>
              </a:rPr>
              <a:t>3</a:t>
            </a:r>
            <a:r>
              <a:rPr lang="en-US" sz="2000" dirty="0">
                <a:solidFill>
                  <a:srgbClr val="000000"/>
                </a:solidFill>
              </a:rPr>
              <a:t>He rich zone to the </a:t>
            </a:r>
            <a:r>
              <a:rPr lang="en-US" sz="2000" baseline="30000" dirty="0">
                <a:solidFill>
                  <a:srgbClr val="000000"/>
                </a:solidFill>
              </a:rPr>
              <a:t>4</a:t>
            </a:r>
            <a:r>
              <a:rPr lang="en-US" sz="2000" dirty="0">
                <a:solidFill>
                  <a:srgbClr val="000000"/>
                </a:solidFill>
              </a:rPr>
              <a:t>He rich zone. This energy reduces the temperature of the </a:t>
            </a:r>
            <a:r>
              <a:rPr lang="en-US" sz="2000" baseline="30000" dirty="0">
                <a:solidFill>
                  <a:srgbClr val="000000"/>
                </a:solidFill>
              </a:rPr>
              <a:t>3</a:t>
            </a:r>
            <a:r>
              <a:rPr lang="en-US" sz="2000" dirty="0">
                <a:solidFill>
                  <a:srgbClr val="000000"/>
                </a:solidFill>
              </a:rPr>
              <a:t>He/</a:t>
            </a:r>
            <a:r>
              <a:rPr lang="en-US" sz="2000" baseline="30000" dirty="0">
                <a:solidFill>
                  <a:srgbClr val="000000"/>
                </a:solidFill>
              </a:rPr>
              <a:t>4</a:t>
            </a:r>
            <a:r>
              <a:rPr lang="en-US" sz="2000" dirty="0">
                <a:solidFill>
                  <a:srgbClr val="000000"/>
                </a:solidFill>
              </a:rPr>
              <a:t>He mixture</a:t>
            </a:r>
          </a:p>
          <a:p>
            <a:pPr marL="457200" indent="-457200">
              <a:buFont typeface="+mj-lt"/>
              <a:buAutoNum type="arabicPeriod"/>
              <a:defRPr/>
            </a:pPr>
            <a:r>
              <a:rPr lang="en-US" sz="2000" dirty="0">
                <a:solidFill>
                  <a:srgbClr val="000000"/>
                </a:solidFill>
              </a:rPr>
              <a:t>Below 1 K the vapor pressure of </a:t>
            </a:r>
            <a:r>
              <a:rPr lang="en-US" sz="2000" baseline="30000" dirty="0">
                <a:solidFill>
                  <a:srgbClr val="000000"/>
                </a:solidFill>
              </a:rPr>
              <a:t>3</a:t>
            </a:r>
            <a:r>
              <a:rPr lang="en-US" sz="2000" dirty="0">
                <a:solidFill>
                  <a:srgbClr val="000000"/>
                </a:solidFill>
              </a:rPr>
              <a:t>He is much higher than that of </a:t>
            </a:r>
            <a:r>
              <a:rPr lang="en-US" sz="2000" baseline="30000" dirty="0">
                <a:solidFill>
                  <a:srgbClr val="000000"/>
                </a:solidFill>
              </a:rPr>
              <a:t>4</a:t>
            </a:r>
            <a:r>
              <a:rPr lang="en-US" sz="2000" dirty="0">
                <a:solidFill>
                  <a:srgbClr val="000000"/>
                </a:solidFill>
              </a:rPr>
              <a:t>He Thus, pumping on the </a:t>
            </a:r>
            <a:r>
              <a:rPr lang="en-US" sz="2000" baseline="30000" dirty="0">
                <a:solidFill>
                  <a:srgbClr val="000000"/>
                </a:solidFill>
              </a:rPr>
              <a:t>4</a:t>
            </a:r>
            <a:r>
              <a:rPr lang="en-US" sz="2000" dirty="0">
                <a:solidFill>
                  <a:srgbClr val="000000"/>
                </a:solidFill>
              </a:rPr>
              <a:t>He rich side  will preferentially remove </a:t>
            </a:r>
            <a:r>
              <a:rPr lang="en-US" sz="2000" baseline="30000" dirty="0">
                <a:solidFill>
                  <a:srgbClr val="000000"/>
                </a:solidFill>
              </a:rPr>
              <a:t>3</a:t>
            </a:r>
            <a:r>
              <a:rPr lang="en-US" sz="2000" dirty="0">
                <a:solidFill>
                  <a:srgbClr val="000000"/>
                </a:solidFill>
              </a:rPr>
              <a:t>He atoms.</a:t>
            </a:r>
          </a:p>
          <a:p>
            <a:pPr marL="457200" indent="-457200">
              <a:buFont typeface="Wingdings" pitchFamily="2" charset="2"/>
              <a:buChar char="§"/>
              <a:defRPr/>
            </a:pPr>
            <a:r>
              <a:rPr lang="en-US" sz="2000" dirty="0">
                <a:solidFill>
                  <a:srgbClr val="000000"/>
                </a:solidFill>
              </a:rPr>
              <a:t>Pumping on the </a:t>
            </a:r>
            <a:r>
              <a:rPr lang="en-US" sz="2000" baseline="30000" dirty="0">
                <a:solidFill>
                  <a:srgbClr val="000000"/>
                </a:solidFill>
              </a:rPr>
              <a:t>4</a:t>
            </a:r>
            <a:r>
              <a:rPr lang="en-US" sz="2000" dirty="0">
                <a:solidFill>
                  <a:srgbClr val="000000"/>
                </a:solidFill>
              </a:rPr>
              <a:t>He rich side of the mix causing </a:t>
            </a:r>
            <a:r>
              <a:rPr lang="en-US" sz="2000" baseline="30000" dirty="0">
                <a:solidFill>
                  <a:srgbClr val="000000"/>
                </a:solidFill>
              </a:rPr>
              <a:t>3</a:t>
            </a:r>
            <a:r>
              <a:rPr lang="en-US" sz="2000" dirty="0">
                <a:solidFill>
                  <a:srgbClr val="000000"/>
                </a:solidFill>
              </a:rPr>
              <a:t>He atoms to leave. In order to maintain equilibrium </a:t>
            </a:r>
            <a:r>
              <a:rPr lang="en-US" sz="2000" baseline="30000" dirty="0">
                <a:solidFill>
                  <a:srgbClr val="000000"/>
                </a:solidFill>
              </a:rPr>
              <a:t>3</a:t>
            </a:r>
            <a:r>
              <a:rPr lang="en-US" sz="2000" dirty="0">
                <a:solidFill>
                  <a:srgbClr val="000000"/>
                </a:solidFill>
              </a:rPr>
              <a:t>He atoms will move from the </a:t>
            </a:r>
            <a:r>
              <a:rPr lang="en-US" sz="2000" baseline="30000" dirty="0">
                <a:solidFill>
                  <a:srgbClr val="000000"/>
                </a:solidFill>
              </a:rPr>
              <a:t>3</a:t>
            </a:r>
            <a:r>
              <a:rPr lang="en-US" sz="2000" dirty="0">
                <a:solidFill>
                  <a:srgbClr val="000000"/>
                </a:solidFill>
              </a:rPr>
              <a:t>He rich zone to the </a:t>
            </a:r>
            <a:r>
              <a:rPr lang="en-US" sz="2000" baseline="30000" dirty="0">
                <a:solidFill>
                  <a:srgbClr val="000000"/>
                </a:solidFill>
              </a:rPr>
              <a:t>4</a:t>
            </a:r>
            <a:r>
              <a:rPr lang="en-US" sz="2000" dirty="0">
                <a:solidFill>
                  <a:srgbClr val="000000"/>
                </a:solidFill>
              </a:rPr>
              <a:t>He rich zone. This results in net cooling of the mixture and of whatever it is tied to.</a:t>
            </a:r>
          </a:p>
          <a:p>
            <a:pPr lvl="1">
              <a:buFont typeface="Arial" panose="020B0604020202020204" pitchFamily="34" charset="0"/>
              <a:buNone/>
              <a:defRPr/>
            </a:pPr>
            <a:endParaRPr lang="en-US" sz="2000" dirty="0">
              <a:solidFill>
                <a:srgbClr val="000000"/>
              </a:solidFill>
            </a:endParaRPr>
          </a:p>
        </p:txBody>
      </p:sp>
      <p:sp>
        <p:nvSpPr>
          <p:cNvPr id="34819" name="Date Placeholder 5">
            <a:extLst>
              <a:ext uri="{FF2B5EF4-FFF2-40B4-BE49-F238E27FC236}">
                <a16:creationId xmlns:a16="http://schemas.microsoft.com/office/drawing/2014/main" id="{20F6D971-8DF1-62E6-9868-B4177BD69BE0}"/>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4820" name="Footer Placeholder 3">
            <a:extLst>
              <a:ext uri="{FF2B5EF4-FFF2-40B4-BE49-F238E27FC236}">
                <a16:creationId xmlns:a16="http://schemas.microsoft.com/office/drawing/2014/main" id="{ED34D600-F75E-E992-5F42-1D45D7D755C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4821" name="Slide Number Placeholder 4">
            <a:extLst>
              <a:ext uri="{FF2B5EF4-FFF2-40B4-BE49-F238E27FC236}">
                <a16:creationId xmlns:a16="http://schemas.microsoft.com/office/drawing/2014/main" id="{05F7AA76-511E-079E-19C5-3E03C1F8A8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CC3F8B16-5F0D-7A4D-8281-DD0CA57039D2}" type="slidenum">
              <a:rPr lang="en-US" altLang="sv-SE" sz="1000">
                <a:solidFill>
                  <a:srgbClr val="064308"/>
                </a:solidFill>
                <a:latin typeface="Arial" panose="020B0604020202020204" pitchFamily="34" charset="0"/>
              </a:rPr>
              <a:pPr eaLnBrk="0" hangingPunct="0">
                <a:spcBef>
                  <a:spcPct val="0"/>
                </a:spcBef>
                <a:buFontTx/>
                <a:buNone/>
              </a:pPr>
              <a:t>6</a:t>
            </a:fld>
            <a:endParaRPr lang="en-US" altLang="sv-SE" sz="1000">
              <a:solidFill>
                <a:srgbClr val="064308"/>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2">
            <a:extLst>
              <a:ext uri="{FF2B5EF4-FFF2-40B4-BE49-F238E27FC236}">
                <a16:creationId xmlns:a16="http://schemas.microsoft.com/office/drawing/2014/main" id="{479EFA69-E258-A2A8-C3DB-4439350BFCAC}"/>
              </a:ext>
            </a:extLst>
          </p:cNvPr>
          <p:cNvSpPr>
            <a:spLocks noGrp="1"/>
          </p:cNvSpPr>
          <p:nvPr>
            <p:ph type="title"/>
          </p:nvPr>
        </p:nvSpPr>
        <p:spPr>
          <a:xfrm>
            <a:off x="1143000" y="152400"/>
            <a:ext cx="7138988" cy="1143000"/>
          </a:xfrm>
        </p:spPr>
        <p:txBody>
          <a:bodyPr/>
          <a:lstStyle/>
          <a:p>
            <a:r>
              <a:rPr lang="en-US" altLang="sv-SE">
                <a:ea typeface="ＭＳ Ｐゴシック" panose="020B0600070205080204" pitchFamily="34" charset="-128"/>
              </a:rPr>
              <a:t>Schematic of Typical Dilution </a:t>
            </a:r>
            <a:br>
              <a:rPr lang="en-US" altLang="sv-SE">
                <a:ea typeface="ＭＳ Ｐゴシック" panose="020B0600070205080204" pitchFamily="34" charset="-128"/>
              </a:rPr>
            </a:br>
            <a:r>
              <a:rPr lang="en-US" altLang="sv-SE">
                <a:ea typeface="ＭＳ Ｐゴシック" panose="020B0600070205080204" pitchFamily="34" charset="-128"/>
              </a:rPr>
              <a:t>Refrigerator</a:t>
            </a:r>
          </a:p>
        </p:txBody>
      </p:sp>
      <p:sp>
        <p:nvSpPr>
          <p:cNvPr id="35842" name="Date Placeholder 5">
            <a:extLst>
              <a:ext uri="{FF2B5EF4-FFF2-40B4-BE49-F238E27FC236}">
                <a16:creationId xmlns:a16="http://schemas.microsoft.com/office/drawing/2014/main" id="{504115E1-4151-2300-52DD-D74F9C1B12B5}"/>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5843" name="Footer Placeholder 3">
            <a:extLst>
              <a:ext uri="{FF2B5EF4-FFF2-40B4-BE49-F238E27FC236}">
                <a16:creationId xmlns:a16="http://schemas.microsoft.com/office/drawing/2014/main" id="{DD0F510C-8F73-5263-F8D4-F15BCE92B80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5844" name="Slide Number Placeholder 4">
            <a:extLst>
              <a:ext uri="{FF2B5EF4-FFF2-40B4-BE49-F238E27FC236}">
                <a16:creationId xmlns:a16="http://schemas.microsoft.com/office/drawing/2014/main" id="{B2B1AFAD-B41A-885C-7ED6-0FE9D060385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A171B919-9B7E-0147-8E5B-41F71961A409}" type="slidenum">
              <a:rPr lang="en-US" altLang="sv-SE" sz="1000">
                <a:solidFill>
                  <a:srgbClr val="064308"/>
                </a:solidFill>
                <a:latin typeface="Arial" panose="020B0604020202020204" pitchFamily="34" charset="0"/>
              </a:rPr>
              <a:pPr eaLnBrk="0" hangingPunct="0">
                <a:spcBef>
                  <a:spcPct val="0"/>
                </a:spcBef>
                <a:buFontTx/>
                <a:buNone/>
              </a:pPr>
              <a:t>7</a:t>
            </a:fld>
            <a:endParaRPr lang="en-US" altLang="sv-SE" sz="1000">
              <a:solidFill>
                <a:srgbClr val="064308"/>
              </a:solidFill>
              <a:latin typeface="Arial" panose="020B0604020202020204" pitchFamily="34" charset="0"/>
            </a:endParaRPr>
          </a:p>
        </p:txBody>
      </p:sp>
      <p:pic>
        <p:nvPicPr>
          <p:cNvPr id="35845" name="Picture 8" descr="http://www.magnet.fsu.edu/education/tutorials/magnetacademy/lowtemperaturephysics/images/dilutionfridge-diagram.jpg">
            <a:extLst>
              <a:ext uri="{FF2B5EF4-FFF2-40B4-BE49-F238E27FC236}">
                <a16:creationId xmlns:a16="http://schemas.microsoft.com/office/drawing/2014/main" id="{7A395C86-5A5B-9DAC-FDDD-CC9E7DAB8E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188" y="1574800"/>
            <a:ext cx="4267200" cy="475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TextBox 8">
            <a:extLst>
              <a:ext uri="{FF2B5EF4-FFF2-40B4-BE49-F238E27FC236}">
                <a16:creationId xmlns:a16="http://schemas.microsoft.com/office/drawing/2014/main" id="{42B2D9E1-F624-5B09-40FC-19BDF6160407}"/>
              </a:ext>
            </a:extLst>
          </p:cNvPr>
          <p:cNvSpPr txBox="1">
            <a:spLocks noChangeArrowheads="1"/>
          </p:cNvSpPr>
          <p:nvPr/>
        </p:nvSpPr>
        <p:spPr bwMode="auto">
          <a:xfrm>
            <a:off x="6248400" y="5410200"/>
            <a:ext cx="2552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sv-SE" sz="1400">
                <a:solidFill>
                  <a:schemeClr val="tx1"/>
                </a:solidFill>
                <a:latin typeface="Arial" panose="020B0604020202020204" pitchFamily="34" charset="0"/>
              </a:rPr>
              <a:t>From NHMFL/ FSU Website</a:t>
            </a:r>
          </a:p>
          <a:p>
            <a:pPr eaLnBrk="1" hangingPunct="1">
              <a:spcBef>
                <a:spcPct val="0"/>
              </a:spcBef>
              <a:buFontTx/>
              <a:buNone/>
            </a:pPr>
            <a:r>
              <a:rPr lang="en-US" altLang="sv-SE" sz="1400">
                <a:solidFill>
                  <a:schemeClr val="tx1"/>
                </a:solidFill>
                <a:latin typeface="Arial" panose="020B0604020202020204" pitchFamily="34" charset="0"/>
              </a:rPr>
              <a:t>Note Magnet is not part of DR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a:extLst>
              <a:ext uri="{FF2B5EF4-FFF2-40B4-BE49-F238E27FC236}">
                <a16:creationId xmlns:a16="http://schemas.microsoft.com/office/drawing/2014/main" id="{11B18C21-4169-338C-EE47-4F02AA5DA2B6}"/>
              </a:ext>
            </a:extLst>
          </p:cNvPr>
          <p:cNvSpPr>
            <a:spLocks noGrp="1"/>
          </p:cNvSpPr>
          <p:nvPr>
            <p:ph type="title"/>
          </p:nvPr>
        </p:nvSpPr>
        <p:spPr>
          <a:xfrm>
            <a:off x="1066800" y="76200"/>
            <a:ext cx="7138988" cy="1143000"/>
          </a:xfrm>
        </p:spPr>
        <p:txBody>
          <a:bodyPr/>
          <a:lstStyle/>
          <a:p>
            <a:r>
              <a:rPr lang="en-US" altLang="sv-SE">
                <a:ea typeface="ＭＳ Ｐゴシック" panose="020B0600070205080204" pitchFamily="34" charset="-128"/>
              </a:rPr>
              <a:t>Dilution Refrigerators </a:t>
            </a:r>
            <a:br>
              <a:rPr lang="en-US" altLang="sv-SE">
                <a:ea typeface="ＭＳ Ｐゴシック" panose="020B0600070205080204" pitchFamily="34" charset="-128"/>
              </a:rPr>
            </a:br>
            <a:r>
              <a:rPr lang="en-US" altLang="sv-SE">
                <a:ea typeface="ＭＳ Ｐゴシック" panose="020B0600070205080204" pitchFamily="34" charset="-128"/>
              </a:rPr>
              <a:t>are Commercial Devices</a:t>
            </a:r>
          </a:p>
        </p:txBody>
      </p:sp>
      <p:sp>
        <p:nvSpPr>
          <p:cNvPr id="36866" name="Date Placeholder 5">
            <a:extLst>
              <a:ext uri="{FF2B5EF4-FFF2-40B4-BE49-F238E27FC236}">
                <a16:creationId xmlns:a16="http://schemas.microsoft.com/office/drawing/2014/main" id="{E41BC94B-EA62-9507-45B6-9D215B698C49}"/>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6867" name="Footer Placeholder 3">
            <a:extLst>
              <a:ext uri="{FF2B5EF4-FFF2-40B4-BE49-F238E27FC236}">
                <a16:creationId xmlns:a16="http://schemas.microsoft.com/office/drawing/2014/main" id="{26715046-D691-79A4-ADDD-96539E28E252}"/>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6868" name="Slide Number Placeholder 4">
            <a:extLst>
              <a:ext uri="{FF2B5EF4-FFF2-40B4-BE49-F238E27FC236}">
                <a16:creationId xmlns:a16="http://schemas.microsoft.com/office/drawing/2014/main" id="{77548653-ED50-2433-F02A-D3384843FF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31CCC1CE-1591-FC4A-9E09-0421B34CF223}" type="slidenum">
              <a:rPr lang="en-US" altLang="sv-SE" sz="1000">
                <a:solidFill>
                  <a:srgbClr val="064308"/>
                </a:solidFill>
                <a:latin typeface="Arial" panose="020B0604020202020204" pitchFamily="34" charset="0"/>
              </a:rPr>
              <a:pPr eaLnBrk="0" hangingPunct="0">
                <a:spcBef>
                  <a:spcPct val="0"/>
                </a:spcBef>
                <a:buFontTx/>
                <a:buNone/>
              </a:pPr>
              <a:t>8</a:t>
            </a:fld>
            <a:endParaRPr lang="en-US" altLang="sv-SE" sz="1000">
              <a:solidFill>
                <a:srgbClr val="064308"/>
              </a:solidFill>
              <a:latin typeface="Arial" panose="020B0604020202020204" pitchFamily="34" charset="0"/>
            </a:endParaRPr>
          </a:p>
        </p:txBody>
      </p:sp>
      <p:pic>
        <p:nvPicPr>
          <p:cNvPr id="36869" name="Picture 2" descr="http://www.oxford-instruments.com/products/low-temperature/dilution-refrigerators/kelvinox400ha/PublishingImages/Kelvinox%20400%20HA%20high%20access%20dilution%20refrigerators.jpg">
            <a:extLst>
              <a:ext uri="{FF2B5EF4-FFF2-40B4-BE49-F238E27FC236}">
                <a16:creationId xmlns:a16="http://schemas.microsoft.com/office/drawing/2014/main" id="{3F3EB047-2497-E322-7222-209A83F3E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447800"/>
            <a:ext cx="127317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97B02CC4-2479-1A4D-886E-C1E23908D5B9}"/>
              </a:ext>
            </a:extLst>
          </p:cNvPr>
          <p:cNvSpPr txBox="1"/>
          <p:nvPr/>
        </p:nvSpPr>
        <p:spPr>
          <a:xfrm>
            <a:off x="1371600" y="2286000"/>
            <a:ext cx="2362200" cy="1200150"/>
          </a:xfrm>
          <a:prstGeom prst="rect">
            <a:avLst/>
          </a:prstGeom>
          <a:noFill/>
        </p:spPr>
        <p:txBody>
          <a:bodyPr>
            <a:spAutoFit/>
          </a:bodyPr>
          <a:lstStyle/>
          <a:p>
            <a:pPr eaLnBrk="1" hangingPunct="1">
              <a:defRPr/>
            </a:pPr>
            <a:r>
              <a:rPr lang="en-US" dirty="0">
                <a:ea typeface="+mn-ea"/>
                <a:cs typeface="Arial" pitchFamily="34" charset="0"/>
              </a:rPr>
              <a:t>Oxford Instruments</a:t>
            </a:r>
          </a:p>
          <a:p>
            <a:pPr eaLnBrk="1" hangingPunct="1">
              <a:defRPr/>
            </a:pPr>
            <a:r>
              <a:rPr lang="en-US" dirty="0">
                <a:ea typeface="+mn-ea"/>
                <a:cs typeface="Arial" pitchFamily="34" charset="0"/>
              </a:rPr>
              <a:t>Base temperature (no load) 7 </a:t>
            </a:r>
            <a:r>
              <a:rPr lang="en-US" dirty="0" err="1">
                <a:ea typeface="+mn-ea"/>
                <a:cs typeface="Arial" pitchFamily="34" charset="0"/>
              </a:rPr>
              <a:t>mK</a:t>
            </a:r>
            <a:endParaRPr lang="en-US" dirty="0">
              <a:ea typeface="+mn-ea"/>
              <a:cs typeface="Arial" pitchFamily="34" charset="0"/>
            </a:endParaRPr>
          </a:p>
          <a:p>
            <a:pPr eaLnBrk="1" hangingPunct="1">
              <a:defRPr/>
            </a:pPr>
            <a:r>
              <a:rPr lang="en-US" dirty="0">
                <a:ea typeface="+mn-ea"/>
                <a:cs typeface="Arial" pitchFamily="34" charset="0"/>
              </a:rPr>
              <a:t>&gt; 400 </a:t>
            </a:r>
            <a:r>
              <a:rPr lang="en-US" dirty="0" err="1">
                <a:latin typeface="Symbol" pitchFamily="18" charset="2"/>
                <a:ea typeface="+mn-ea"/>
                <a:cs typeface="Arial" pitchFamily="34" charset="0"/>
              </a:rPr>
              <a:t>m</a:t>
            </a:r>
            <a:r>
              <a:rPr lang="en-US" dirty="0" err="1">
                <a:latin typeface="+mj-lt"/>
                <a:ea typeface="+mn-ea"/>
                <a:cs typeface="Calibri" pitchFamily="34" charset="0"/>
              </a:rPr>
              <a:t>W</a:t>
            </a:r>
            <a:r>
              <a:rPr lang="en-US" dirty="0">
                <a:latin typeface="Calibri" pitchFamily="34" charset="0"/>
                <a:ea typeface="+mn-ea"/>
                <a:cs typeface="Calibri" pitchFamily="34" charset="0"/>
              </a:rPr>
              <a:t> </a:t>
            </a:r>
            <a:r>
              <a:rPr lang="en-US" dirty="0">
                <a:latin typeface="+mj-lt"/>
                <a:ea typeface="+mn-ea"/>
                <a:cs typeface="Calibri" pitchFamily="34" charset="0"/>
              </a:rPr>
              <a:t>@ 100 </a:t>
            </a:r>
            <a:r>
              <a:rPr lang="en-US" dirty="0" err="1">
                <a:latin typeface="+mj-lt"/>
                <a:ea typeface="+mn-ea"/>
                <a:cs typeface="Calibri" pitchFamily="34" charset="0"/>
              </a:rPr>
              <a:t>mK</a:t>
            </a:r>
            <a:endParaRPr lang="en-US" dirty="0">
              <a:latin typeface="+mj-lt"/>
              <a:ea typeface="+mn-ea"/>
              <a:cs typeface="Arial" pitchFamily="34" charset="0"/>
            </a:endParaRPr>
          </a:p>
        </p:txBody>
      </p:sp>
      <p:pic>
        <p:nvPicPr>
          <p:cNvPr id="36871" name="Picture 3">
            <a:extLst>
              <a:ext uri="{FF2B5EF4-FFF2-40B4-BE49-F238E27FC236}">
                <a16:creationId xmlns:a16="http://schemas.microsoft.com/office/drawing/2014/main" id="{29ADED0C-2385-C10F-995E-1C06327BD0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1447800"/>
            <a:ext cx="1862138"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725AB7E0-94C7-7745-8EF5-A72839AC9D58}"/>
              </a:ext>
            </a:extLst>
          </p:cNvPr>
          <p:cNvSpPr txBox="1"/>
          <p:nvPr/>
        </p:nvSpPr>
        <p:spPr>
          <a:xfrm>
            <a:off x="5638800" y="2438400"/>
            <a:ext cx="2362200" cy="1200150"/>
          </a:xfrm>
          <a:prstGeom prst="rect">
            <a:avLst/>
          </a:prstGeom>
          <a:noFill/>
        </p:spPr>
        <p:txBody>
          <a:bodyPr>
            <a:spAutoFit/>
          </a:bodyPr>
          <a:lstStyle/>
          <a:p>
            <a:pPr eaLnBrk="1" hangingPunct="1">
              <a:defRPr/>
            </a:pPr>
            <a:r>
              <a:rPr lang="en-US" dirty="0">
                <a:ea typeface="+mn-ea"/>
                <a:cs typeface="Arial" pitchFamily="34" charset="0"/>
              </a:rPr>
              <a:t>Janis Research</a:t>
            </a:r>
          </a:p>
          <a:p>
            <a:pPr eaLnBrk="1" hangingPunct="1">
              <a:defRPr/>
            </a:pPr>
            <a:r>
              <a:rPr lang="en-US" dirty="0">
                <a:ea typeface="+mn-ea"/>
                <a:cs typeface="Arial" pitchFamily="34" charset="0"/>
              </a:rPr>
              <a:t>Base temperature (no load) 12 </a:t>
            </a:r>
            <a:r>
              <a:rPr lang="en-US" dirty="0" err="1">
                <a:ea typeface="+mn-ea"/>
                <a:cs typeface="Arial" pitchFamily="34" charset="0"/>
              </a:rPr>
              <a:t>mK</a:t>
            </a:r>
            <a:endParaRPr lang="en-US" dirty="0">
              <a:ea typeface="+mn-ea"/>
              <a:cs typeface="Arial" pitchFamily="34" charset="0"/>
            </a:endParaRPr>
          </a:p>
          <a:p>
            <a:pPr eaLnBrk="1" hangingPunct="1">
              <a:defRPr/>
            </a:pPr>
            <a:r>
              <a:rPr lang="en-US" dirty="0">
                <a:ea typeface="+mn-ea"/>
                <a:cs typeface="Arial" pitchFamily="34" charset="0"/>
              </a:rPr>
              <a:t>200 </a:t>
            </a:r>
            <a:r>
              <a:rPr lang="en-US" dirty="0" err="1">
                <a:latin typeface="Symbol" pitchFamily="18" charset="2"/>
                <a:ea typeface="+mn-ea"/>
                <a:cs typeface="Arial" pitchFamily="34" charset="0"/>
              </a:rPr>
              <a:t>m</a:t>
            </a:r>
            <a:r>
              <a:rPr lang="en-US" dirty="0" err="1">
                <a:latin typeface="+mj-lt"/>
                <a:ea typeface="+mn-ea"/>
                <a:cs typeface="Calibri" pitchFamily="34" charset="0"/>
              </a:rPr>
              <a:t>W</a:t>
            </a:r>
            <a:r>
              <a:rPr lang="en-US" dirty="0">
                <a:latin typeface="Calibri" pitchFamily="34" charset="0"/>
                <a:ea typeface="+mn-ea"/>
                <a:cs typeface="Calibri" pitchFamily="34" charset="0"/>
              </a:rPr>
              <a:t> </a:t>
            </a:r>
            <a:r>
              <a:rPr lang="en-US" dirty="0">
                <a:latin typeface="+mj-lt"/>
                <a:ea typeface="+mn-ea"/>
                <a:cs typeface="Calibri" pitchFamily="34" charset="0"/>
              </a:rPr>
              <a:t>@ 100 </a:t>
            </a:r>
            <a:r>
              <a:rPr lang="en-US" dirty="0" err="1">
                <a:latin typeface="+mj-lt"/>
                <a:ea typeface="+mn-ea"/>
                <a:cs typeface="Calibri" pitchFamily="34" charset="0"/>
              </a:rPr>
              <a:t>mK</a:t>
            </a:r>
            <a:endParaRPr lang="en-US" dirty="0">
              <a:latin typeface="+mj-lt"/>
              <a:ea typeface="+mn-ea"/>
              <a:cs typeface="Arial" pitchFamily="34" charset="0"/>
            </a:endParaRPr>
          </a:p>
        </p:txBody>
      </p:sp>
      <p:sp>
        <p:nvSpPr>
          <p:cNvPr id="36873" name="TextBox 10">
            <a:extLst>
              <a:ext uri="{FF2B5EF4-FFF2-40B4-BE49-F238E27FC236}">
                <a16:creationId xmlns:a16="http://schemas.microsoft.com/office/drawing/2014/main" id="{85384778-BAA2-B216-6898-26C08941D502}"/>
              </a:ext>
            </a:extLst>
          </p:cNvPr>
          <p:cNvSpPr txBox="1">
            <a:spLocks noChangeArrowheads="1"/>
          </p:cNvSpPr>
          <p:nvPr/>
        </p:nvSpPr>
        <p:spPr bwMode="auto">
          <a:xfrm>
            <a:off x="5562600" y="4191000"/>
            <a:ext cx="3390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sv-SE" sz="1800">
                <a:solidFill>
                  <a:schemeClr val="tx1"/>
                </a:solidFill>
                <a:latin typeface="Arial" panose="020B0604020202020204" pitchFamily="34" charset="0"/>
              </a:rPr>
              <a:t>Note:</a:t>
            </a:r>
          </a:p>
          <a:p>
            <a:pPr eaLnBrk="1" hangingPunct="1">
              <a:spcBef>
                <a:spcPct val="0"/>
              </a:spcBef>
              <a:buFontTx/>
              <a:buNone/>
            </a:pPr>
            <a:r>
              <a:rPr lang="en-US" altLang="sv-SE" sz="1800">
                <a:solidFill>
                  <a:schemeClr val="tx1"/>
                </a:solidFill>
                <a:latin typeface="Arial" panose="020B0604020202020204" pitchFamily="34" charset="0"/>
              </a:rPr>
              <a:t> 1) Small thermal capacities </a:t>
            </a:r>
          </a:p>
          <a:p>
            <a:pPr eaLnBrk="1" hangingPunct="1">
              <a:spcBef>
                <a:spcPct val="0"/>
              </a:spcBef>
              <a:buFontTx/>
              <a:buNone/>
            </a:pPr>
            <a:r>
              <a:rPr lang="en-US" altLang="sv-SE" sz="1800">
                <a:solidFill>
                  <a:schemeClr val="tx1"/>
                </a:solidFill>
                <a:latin typeface="Arial" panose="020B0604020202020204" pitchFamily="34" charset="0"/>
              </a:rPr>
              <a:t> 2) Multiple radiation shields &amp; </a:t>
            </a:r>
          </a:p>
          <a:p>
            <a:pPr eaLnBrk="1" hangingPunct="1">
              <a:spcBef>
                <a:spcPct val="0"/>
              </a:spcBef>
              <a:buFontTx/>
              <a:buNone/>
            </a:pPr>
            <a:r>
              <a:rPr lang="en-US" altLang="sv-SE" sz="1800">
                <a:solidFill>
                  <a:schemeClr val="tx1"/>
                </a:solidFill>
                <a:latin typeface="Arial" panose="020B0604020202020204" pitchFamily="34" charset="0"/>
              </a:rPr>
              <a:t>thin wall tubes for low heat leak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a:extLst>
              <a:ext uri="{FF2B5EF4-FFF2-40B4-BE49-F238E27FC236}">
                <a16:creationId xmlns:a16="http://schemas.microsoft.com/office/drawing/2014/main" id="{F9F125FA-D116-117F-378F-AEE2C2718C42}"/>
              </a:ext>
            </a:extLst>
          </p:cNvPr>
          <p:cNvSpPr>
            <a:spLocks noGrp="1"/>
          </p:cNvSpPr>
          <p:nvPr>
            <p:ph type="title"/>
          </p:nvPr>
        </p:nvSpPr>
        <p:spPr>
          <a:xfrm>
            <a:off x="990600" y="152400"/>
            <a:ext cx="7138988" cy="1143000"/>
          </a:xfrm>
        </p:spPr>
        <p:txBody>
          <a:bodyPr/>
          <a:lstStyle/>
          <a:p>
            <a:r>
              <a:rPr lang="en-US" altLang="sv-SE">
                <a:ea typeface="ＭＳ Ｐゴシック" panose="020B0600070205080204" pitchFamily="34" charset="-128"/>
              </a:rPr>
              <a:t>Cryogenic Dark Matter Search </a:t>
            </a:r>
            <a:br>
              <a:rPr lang="en-US" altLang="sv-SE">
                <a:ea typeface="ＭＳ Ｐゴシック" panose="020B0600070205080204" pitchFamily="34" charset="-128"/>
              </a:rPr>
            </a:br>
            <a:r>
              <a:rPr lang="en-US" altLang="sv-SE">
                <a:ea typeface="ＭＳ Ｐゴシック" panose="020B0600070205080204" pitchFamily="34" charset="-128"/>
              </a:rPr>
              <a:t>Test System</a:t>
            </a:r>
          </a:p>
        </p:txBody>
      </p:sp>
      <p:sp>
        <p:nvSpPr>
          <p:cNvPr id="37890" name="Date Placeholder 5">
            <a:extLst>
              <a:ext uri="{FF2B5EF4-FFF2-40B4-BE49-F238E27FC236}">
                <a16:creationId xmlns:a16="http://schemas.microsoft.com/office/drawing/2014/main" id="{45F01DF2-D27F-8318-A610-E64B073F4E61}"/>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sv-SE" altLang="sv-SE" sz="1000">
                <a:solidFill>
                  <a:srgbClr val="064308"/>
                </a:solidFill>
                <a:latin typeface="Arial" panose="020B0604020202020204" pitchFamily="34" charset="0"/>
              </a:rPr>
              <a:t>Winter 2025</a:t>
            </a:r>
            <a:endParaRPr lang="en-US" altLang="sv-SE" sz="1000">
              <a:solidFill>
                <a:srgbClr val="064308"/>
              </a:solidFill>
              <a:latin typeface="Arial" panose="020B0604020202020204" pitchFamily="34" charset="0"/>
            </a:endParaRPr>
          </a:p>
        </p:txBody>
      </p:sp>
      <p:sp>
        <p:nvSpPr>
          <p:cNvPr id="37891" name="Footer Placeholder 3">
            <a:extLst>
              <a:ext uri="{FF2B5EF4-FFF2-40B4-BE49-F238E27FC236}">
                <a16:creationId xmlns:a16="http://schemas.microsoft.com/office/drawing/2014/main" id="{7A91EC0A-750D-6B65-5EB8-9B13F8D6452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USPAS | Cooling Below 1 K - J. G. Weisend II</a:t>
            </a:r>
          </a:p>
        </p:txBody>
      </p:sp>
      <p:sp>
        <p:nvSpPr>
          <p:cNvPr id="37892" name="Slide Number Placeholder 4">
            <a:extLst>
              <a:ext uri="{FF2B5EF4-FFF2-40B4-BE49-F238E27FC236}">
                <a16:creationId xmlns:a16="http://schemas.microsoft.com/office/drawing/2014/main" id="{0AD5A710-0064-5237-7966-29E3181B812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0" hangingPunct="0">
              <a:spcBef>
                <a:spcPct val="0"/>
              </a:spcBef>
              <a:buFontTx/>
              <a:buNone/>
            </a:pPr>
            <a:r>
              <a:rPr lang="en-US" altLang="sv-SE" sz="1000">
                <a:solidFill>
                  <a:srgbClr val="064308"/>
                </a:solidFill>
                <a:latin typeface="Arial" panose="020B0604020202020204" pitchFamily="34" charset="0"/>
              </a:rPr>
              <a:t>Slide </a:t>
            </a:r>
            <a:fld id="{603FE873-F0E3-CF44-96F7-B109CD4B7D31}" type="slidenum">
              <a:rPr lang="en-US" altLang="sv-SE" sz="1000">
                <a:solidFill>
                  <a:srgbClr val="064308"/>
                </a:solidFill>
                <a:latin typeface="Arial" panose="020B0604020202020204" pitchFamily="34" charset="0"/>
              </a:rPr>
              <a:pPr eaLnBrk="0" hangingPunct="0">
                <a:spcBef>
                  <a:spcPct val="0"/>
                </a:spcBef>
                <a:buFontTx/>
                <a:buNone/>
              </a:pPr>
              <a:t>9</a:t>
            </a:fld>
            <a:endParaRPr lang="en-US" altLang="sv-SE" sz="1000">
              <a:solidFill>
                <a:srgbClr val="064308"/>
              </a:solidFill>
              <a:latin typeface="Arial" panose="020B0604020202020204" pitchFamily="34" charset="0"/>
            </a:endParaRPr>
          </a:p>
        </p:txBody>
      </p:sp>
      <p:pic>
        <p:nvPicPr>
          <p:cNvPr id="37893" name="Picture 3">
            <a:extLst>
              <a:ext uri="{FF2B5EF4-FFF2-40B4-BE49-F238E27FC236}">
                <a16:creationId xmlns:a16="http://schemas.microsoft.com/office/drawing/2014/main" id="{06BF3B79-0573-3519-837D-44A569B14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5389563" cy="480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TextBox 8">
            <a:extLst>
              <a:ext uri="{FF2B5EF4-FFF2-40B4-BE49-F238E27FC236}">
                <a16:creationId xmlns:a16="http://schemas.microsoft.com/office/drawing/2014/main" id="{1AC1B328-987D-338F-B7B6-FB3B4FAFAC7F}"/>
              </a:ext>
            </a:extLst>
          </p:cNvPr>
          <p:cNvSpPr txBox="1">
            <a:spLocks noChangeArrowheads="1"/>
          </p:cNvSpPr>
          <p:nvPr/>
        </p:nvSpPr>
        <p:spPr bwMode="auto">
          <a:xfrm>
            <a:off x="6477000" y="2362200"/>
            <a:ext cx="20955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2800">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0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sv-SE" sz="1800">
                <a:solidFill>
                  <a:schemeClr val="tx1"/>
                </a:solidFill>
                <a:latin typeface="Arial" panose="020B0604020202020204" pitchFamily="34" charset="0"/>
              </a:rPr>
              <a:t>Note Multiple </a:t>
            </a:r>
          </a:p>
          <a:p>
            <a:pPr eaLnBrk="1" hangingPunct="1">
              <a:spcBef>
                <a:spcPct val="0"/>
              </a:spcBef>
              <a:buFontTx/>
              <a:buNone/>
            </a:pPr>
            <a:r>
              <a:rPr lang="en-US" altLang="sv-SE" sz="1800">
                <a:solidFill>
                  <a:schemeClr val="tx1"/>
                </a:solidFill>
                <a:latin typeface="Arial" panose="020B0604020202020204" pitchFamily="34" charset="0"/>
              </a:rPr>
              <a:t>Temperature </a:t>
            </a:r>
          </a:p>
          <a:p>
            <a:pPr eaLnBrk="1" hangingPunct="1">
              <a:spcBef>
                <a:spcPct val="0"/>
              </a:spcBef>
              <a:buFontTx/>
              <a:buNone/>
            </a:pPr>
            <a:r>
              <a:rPr lang="en-US" altLang="sv-SE" sz="1800">
                <a:solidFill>
                  <a:schemeClr val="tx1"/>
                </a:solidFill>
                <a:latin typeface="Arial" panose="020B0604020202020204" pitchFamily="34" charset="0"/>
              </a:rPr>
              <a:t>Stations </a:t>
            </a:r>
          </a:p>
          <a:p>
            <a:pPr eaLnBrk="1" hangingPunct="1">
              <a:spcBef>
                <a:spcPct val="0"/>
              </a:spcBef>
              <a:buFontTx/>
              <a:buNone/>
            </a:pPr>
            <a:r>
              <a:rPr lang="en-US" altLang="sv-SE" sz="1800">
                <a:solidFill>
                  <a:schemeClr val="tx1"/>
                </a:solidFill>
                <a:latin typeface="Arial" panose="020B0604020202020204" pitchFamily="34" charset="0"/>
              </a:rPr>
              <a:t>&amp; Nested Shields</a:t>
            </a:r>
          </a:p>
          <a:p>
            <a:pPr eaLnBrk="1" hangingPunct="1">
              <a:spcBef>
                <a:spcPct val="0"/>
              </a:spcBef>
              <a:buFontTx/>
              <a:buNone/>
            </a:pPr>
            <a:endParaRPr lang="en-US" altLang="sv-SE" sz="1800">
              <a:solidFill>
                <a:schemeClr val="tx1"/>
              </a:solidFill>
              <a:latin typeface="Arial" panose="020B0604020202020204" pitchFamily="34" charset="0"/>
            </a:endParaRPr>
          </a:p>
          <a:p>
            <a:pPr eaLnBrk="1" hangingPunct="1">
              <a:spcBef>
                <a:spcPct val="0"/>
              </a:spcBef>
              <a:buFontTx/>
              <a:buNone/>
            </a:pPr>
            <a:r>
              <a:rPr lang="en-US" altLang="sv-SE" sz="1800">
                <a:solidFill>
                  <a:schemeClr val="tx1"/>
                </a:solidFill>
                <a:latin typeface="Arial" panose="020B0604020202020204" pitchFamily="34" charset="0"/>
              </a:rPr>
              <a:t>Based on Existing </a:t>
            </a:r>
          </a:p>
          <a:p>
            <a:pPr eaLnBrk="1" hangingPunct="1">
              <a:spcBef>
                <a:spcPct val="0"/>
              </a:spcBef>
              <a:buFontTx/>
              <a:buNone/>
            </a:pPr>
            <a:r>
              <a:rPr lang="en-US" altLang="sv-SE" sz="1800">
                <a:solidFill>
                  <a:schemeClr val="tx1"/>
                </a:solidFill>
                <a:latin typeface="Arial" panose="020B0604020202020204" pitchFamily="34" charset="0"/>
              </a:rPr>
              <a:t>Oxford DR</a:t>
            </a:r>
          </a:p>
        </p:txBody>
      </p:sp>
    </p:spTree>
  </p:cSld>
  <p:clrMapOvr>
    <a:masterClrMapping/>
  </p:clrMapOvr>
</p:sld>
</file>

<file path=ppt/theme/theme1.xml><?xml version="1.0" encoding="utf-8"?>
<a:theme xmlns:a="http://schemas.openxmlformats.org/drawingml/2006/main" name="FRIB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10_CKG FRIB no-line h">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KG FRIB no-line 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KG FRIB no-line 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KG FRIB no-line 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KG FRIB no-line 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KG FRIB no-line 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KG FRIB no-line 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KG FRIB no-line 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KG FRIB no-line h 8">
        <a:dk1>
          <a:srgbClr val="000000"/>
        </a:dk1>
        <a:lt1>
          <a:srgbClr val="FFFFFF"/>
        </a:lt1>
        <a:dk2>
          <a:srgbClr val="1F1DE8"/>
        </a:dk2>
        <a:lt2>
          <a:srgbClr val="007469"/>
        </a:lt2>
        <a:accent1>
          <a:srgbClr val="FC0128"/>
        </a:accent1>
        <a:accent2>
          <a:srgbClr val="CF16CE"/>
        </a:accent2>
        <a:accent3>
          <a:srgbClr val="FFFFFF"/>
        </a:accent3>
        <a:accent4>
          <a:srgbClr val="000000"/>
        </a:accent4>
        <a:accent5>
          <a:srgbClr val="FDAAAC"/>
        </a:accent5>
        <a:accent6>
          <a:srgbClr val="BB13BA"/>
        </a:accent6>
        <a:hlink>
          <a:srgbClr val="F39FD1"/>
        </a:hlink>
        <a:folHlink>
          <a:srgbClr val="7C0F5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RIB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10_CKG FRIB no-line h">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KG FRIB no-line 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KG FRIB no-line 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KG FRIB no-line 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KG FRIB no-line 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KG FRIB no-line 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KG FRIB no-line 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KG FRIB no-line 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KG FRIB no-line h 8">
        <a:dk1>
          <a:srgbClr val="000000"/>
        </a:dk1>
        <a:lt1>
          <a:srgbClr val="FFFFFF"/>
        </a:lt1>
        <a:dk2>
          <a:srgbClr val="1F1DE8"/>
        </a:dk2>
        <a:lt2>
          <a:srgbClr val="007469"/>
        </a:lt2>
        <a:accent1>
          <a:srgbClr val="FC0128"/>
        </a:accent1>
        <a:accent2>
          <a:srgbClr val="CF16CE"/>
        </a:accent2>
        <a:accent3>
          <a:srgbClr val="FFFFFF"/>
        </a:accent3>
        <a:accent4>
          <a:srgbClr val="000000"/>
        </a:accent4>
        <a:accent5>
          <a:srgbClr val="FDAAAC"/>
        </a:accent5>
        <a:accent6>
          <a:srgbClr val="BB13BA"/>
        </a:accent6>
        <a:hlink>
          <a:srgbClr val="F39FD1"/>
        </a:hlink>
        <a:folHlink>
          <a:srgbClr val="7C0F5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3262</TotalTime>
  <Words>1371</Words>
  <Application>Microsoft Office PowerPoint</Application>
  <PresentationFormat>On-screen Show (4:3)</PresentationFormat>
  <Paragraphs>148</Paragraphs>
  <Slides>15</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15</vt:i4>
      </vt:variant>
    </vt:vector>
  </HeadingPairs>
  <TitlesOfParts>
    <vt:vector size="26" baseType="lpstr">
      <vt:lpstr>ＭＳ Ｐゴシック</vt:lpstr>
      <vt:lpstr>Arial</vt:lpstr>
      <vt:lpstr>Calibri</vt:lpstr>
      <vt:lpstr>Helvetica</vt:lpstr>
      <vt:lpstr>Lucida Grande</vt:lpstr>
      <vt:lpstr>Symbol</vt:lpstr>
      <vt:lpstr>Wingdings</vt:lpstr>
      <vt:lpstr>ヒラギノ角ゴ Pro W3</vt:lpstr>
      <vt:lpstr>FRIB2</vt:lpstr>
      <vt:lpstr>1_FRIB2</vt:lpstr>
      <vt:lpstr>ESS Core Powerpoint</vt:lpstr>
      <vt:lpstr>Cooling Below 1 K</vt:lpstr>
      <vt:lpstr>Goals</vt:lpstr>
      <vt:lpstr> Introduction</vt:lpstr>
      <vt:lpstr>Limits to Pumping on 4He</vt:lpstr>
      <vt:lpstr>3He</vt:lpstr>
      <vt:lpstr>Dilution Refrigerators</vt:lpstr>
      <vt:lpstr>Schematic of Typical Dilution  Refrigerator</vt:lpstr>
      <vt:lpstr>Dilution Refrigerators  are Commercial Devices</vt:lpstr>
      <vt:lpstr>Cryogenic Dark Matter Search  Test System</vt:lpstr>
      <vt:lpstr>Adiabatic Demagnetization Refrigerator</vt:lpstr>
      <vt:lpstr>ADR Process</vt:lpstr>
      <vt:lpstr>Example of an ADR System</vt:lpstr>
      <vt:lpstr>ADR Components</vt:lpstr>
      <vt:lpstr>Continuous Cooling </vt:lpstr>
      <vt:lpstr>Can We Go Even Colder?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Properties Of Cryogenic Fluids</dc:title>
  <dc:creator>weisend</dc:creator>
  <cp:lastModifiedBy>Irina Novitski x2831,3896 13429N</cp:lastModifiedBy>
  <cp:revision>287</cp:revision>
  <dcterms:created xsi:type="dcterms:W3CDTF">2010-10-05T04:32:52Z</dcterms:created>
  <dcterms:modified xsi:type="dcterms:W3CDTF">2025-01-30T20:47:52Z</dcterms:modified>
</cp:coreProperties>
</file>